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7" r:id="rId6"/>
  </p:sldMasterIdLst>
  <p:notesMasterIdLst>
    <p:notesMasterId r:id="rId27"/>
  </p:notesMasterIdLst>
  <p:sldIdLst>
    <p:sldId id="293" r:id="rId7"/>
    <p:sldId id="294" r:id="rId8"/>
    <p:sldId id="299" r:id="rId9"/>
    <p:sldId id="285" r:id="rId10"/>
    <p:sldId id="297" r:id="rId11"/>
    <p:sldId id="301" r:id="rId12"/>
    <p:sldId id="302" r:id="rId13"/>
    <p:sldId id="303" r:id="rId14"/>
    <p:sldId id="304" r:id="rId15"/>
    <p:sldId id="305" r:id="rId16"/>
    <p:sldId id="308" r:id="rId17"/>
    <p:sldId id="289" r:id="rId18"/>
    <p:sldId id="257" r:id="rId19"/>
    <p:sldId id="258" r:id="rId20"/>
    <p:sldId id="307" r:id="rId21"/>
    <p:sldId id="298" r:id="rId22"/>
    <p:sldId id="263" r:id="rId23"/>
    <p:sldId id="283" r:id="rId24"/>
    <p:sldId id="296" r:id="rId25"/>
    <p:sldId id="295" r:id="rId26"/>
  </p:sldIdLst>
  <p:sldSz cx="9144000" cy="6858000" type="screen4x3"/>
  <p:notesSz cx="6858000" cy="9144000"/>
  <p:defaultTextStyle>
    <a:defPPr>
      <a:defRPr lang="zh-CN"/>
    </a:defPPr>
    <a:lvl1pPr marL="0" lvl="0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ctr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0099"/>
    <a:srgbClr val="66FFFF"/>
    <a:srgbClr val="FF9900"/>
    <a:srgbClr val="FF00FF"/>
    <a:srgbClr val="FF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50"/>
    <p:restoredTop sz="94660"/>
  </p:normalViewPr>
  <p:slideViewPr>
    <p:cSldViewPr showGuides="1">
      <p:cViewPr>
        <p:scale>
          <a:sx n="80" d="100"/>
          <a:sy n="80" d="100"/>
        </p:scale>
        <p:origin x="-108" y="-522"/>
      </p:cViewPr>
      <p:guideLst>
        <p:guide orient="horz" pos="1117"/>
        <p:guide pos="1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0" Type="http://schemas.openxmlformats.org/officeDocument/2006/relationships/slide" Target="slides/slide14.xml"/><Relationship Id="rId2" Type="http://schemas.openxmlformats.org/officeDocument/2006/relationships/theme" Target="theme/theme1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6628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l">
              <a:defRPr sz="12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en-US" altLang="zh-CN" sz="1200" dirty="0">
                <a:latin typeface="Arial" panose="020B0604020202020204" pitchFamily="34" charset="0"/>
              </a:rPr>
            </a:fld>
            <a:endParaRPr lang="en-US" altLang="zh-CN" sz="1200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410200" y="2514600"/>
            <a:ext cx="3048000" cy="121920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10200" y="3657600"/>
            <a:ext cx="3048000" cy="5334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/>
          <p:nvPr/>
        </p:nvSpPr>
        <p:spPr>
          <a:xfrm>
            <a:off x="7962900" y="152400"/>
            <a:ext cx="0" cy="1524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5123" name="Group 8"/>
          <p:cNvGrpSpPr/>
          <p:nvPr/>
        </p:nvGrpSpPr>
        <p:grpSpPr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7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7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7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7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7" cy="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7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7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7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7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7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7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7" cy="7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7" cy="7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7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4" name="Line 2"/>
          <p:cNvSpPr/>
          <p:nvPr/>
        </p:nvSpPr>
        <p:spPr>
          <a:xfrm>
            <a:off x="7315200" y="1066800"/>
            <a:ext cx="0" cy="4495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5125" name="Group 8"/>
          <p:cNvGrpSpPr/>
          <p:nvPr/>
        </p:nvGrpSpPr>
        <p:grpSpPr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2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26" name="Line 40"/>
          <p:cNvSpPr/>
          <p:nvPr/>
        </p:nvSpPr>
        <p:spPr>
          <a:xfrm>
            <a:off x="304800" y="2819400"/>
            <a:ext cx="8229600" cy="0"/>
          </a:xfrm>
          <a:prstGeom prst="line">
            <a:avLst/>
          </a:prstGeom>
          <a:ln w="63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8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48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4" Type="http://schemas.openxmlformats.org/officeDocument/2006/relationships/theme" Target="../theme/theme4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 noRot="1"/>
          </p:cNvSpPr>
          <p:nvPr>
            <p:ph type="title"/>
          </p:nvPr>
        </p:nvSpPr>
        <p:spPr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 noRot="1"/>
          </p:cNvSpPr>
          <p:nvPr>
            <p:ph type="body" idx="1"/>
          </p:nvPr>
        </p:nvSpPr>
        <p:spPr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5000"/>
        <a:buFont typeface="Wingdings 2" pitchFamily="18" charset="2"/>
        <a:buChar char="¡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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Char char="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 2" pitchFamily="18" charset="2"/>
        <a:buChar char="¡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defRPr sz="1400" b="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 b="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Arial" panose="020B060402020202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3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4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4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l">
              <a:defRPr sz="10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anose="02010600030101010101" pitchFamily="2" charset="-122"/>
                <a:cs typeface="+mn-cs"/>
              </a:rPr>
              <a:t>www.czsx.com.cn</a:t>
            </a: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Times New Roman" panose="02020603050405020304" pitchFamily="18" charset="0"/>
              </a:rPr>
            </a:fld>
            <a:endParaRPr lang="en-US" altLang="zh-CN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692150" indent="-3479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>
          <a:solidFill>
            <a:schemeClr val="tx1"/>
          </a:solidFill>
          <a:latin typeface="Arial" panose="020B0604020202020204" pitchFamily="34" charset="0"/>
          <a:ea typeface="+mn-ea"/>
        </a:defRPr>
      </a:lvl2pPr>
      <a:lvl3pPr marL="987425" indent="-29400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>
          <a:solidFill>
            <a:schemeClr val="tx1"/>
          </a:solidFill>
          <a:latin typeface="Arial" panose="020B0604020202020204" pitchFamily="34" charset="0"/>
          <a:ea typeface="+mn-ea"/>
        </a:defRPr>
      </a:lvl3pPr>
      <a:lvl4pPr marL="1281430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4pPr>
      <a:lvl5pPr marL="1598930" indent="-31623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Arial" panose="020B0604020202020204" pitchFamily="34" charset="0"/>
          <a:ea typeface="+mn-ea"/>
        </a:defRPr>
      </a:lvl5pPr>
      <a:lvl6pPr marL="20561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3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5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7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image" Target="../media/image5.png"/><Relationship Id="rId1" Type="http://schemas.openxmlformats.org/officeDocument/2006/relationships/image" Target="../media/image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5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7.wmf"/><Relationship Id="rId1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146" name="标题 1"/>
          <p:cNvSpPr/>
          <p:nvPr/>
        </p:nvSpPr>
        <p:spPr>
          <a:xfrm>
            <a:off x="0" y="1227138"/>
            <a:ext cx="91440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4400" dirty="0">
                <a:solidFill>
                  <a:schemeClr val="tx2"/>
                </a:solidFill>
                <a:ea typeface="宋体" panose="02010600030101010101" pitchFamily="2" charset="-122"/>
              </a:rPr>
              <a:t>24.1</a:t>
            </a:r>
            <a:r>
              <a:rPr lang="zh-CN" altLang="en-US" sz="4400" b="1" dirty="0">
                <a:solidFill>
                  <a:schemeClr val="tx2"/>
                </a:solidFill>
                <a:ea typeface="宋体" panose="02010600030101010101" pitchFamily="2" charset="-122"/>
              </a:rPr>
              <a:t>　圆的有关性质（第</a:t>
            </a:r>
            <a:r>
              <a:rPr lang="en-US" altLang="zh-CN" sz="4400" dirty="0">
                <a:solidFill>
                  <a:schemeClr val="tx2"/>
                </a:solidFill>
                <a:ea typeface="宋体" panose="02010600030101010101" pitchFamily="2" charset="-122"/>
              </a:rPr>
              <a:t>3</a:t>
            </a:r>
            <a:r>
              <a:rPr lang="zh-CN" altLang="en-US" sz="4400" b="1" dirty="0">
                <a:solidFill>
                  <a:schemeClr val="tx2"/>
                </a:solidFill>
                <a:ea typeface="宋体" panose="02010600030101010101" pitchFamily="2" charset="-122"/>
              </a:rPr>
              <a:t>课时）</a:t>
            </a:r>
            <a:endParaRPr lang="zh-CN" altLang="en-US" sz="4400" dirty="0">
              <a:solidFill>
                <a:schemeClr val="tx2"/>
              </a:solidFill>
              <a:ea typeface="宋体" panose="02010600030101010101" pitchFamily="2" charset="-122"/>
            </a:endParaRPr>
          </a:p>
        </p:txBody>
      </p:sp>
      <p:sp>
        <p:nvSpPr>
          <p:cNvPr id="6147" name="Text Box 6"/>
          <p:cNvSpPr txBox="1"/>
          <p:nvPr/>
        </p:nvSpPr>
        <p:spPr>
          <a:xfrm>
            <a:off x="44450" y="298450"/>
            <a:ext cx="27273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九年级　上册</a:t>
            </a:r>
            <a:endParaRPr lang="zh-CN" altLang="en-US" sz="1800" b="1" dirty="0">
              <a:ea typeface="宋体" panose="02010600030101010101" pitchFamily="2" charset="-122"/>
            </a:endParaRPr>
          </a:p>
        </p:txBody>
      </p:sp>
      <p:pic>
        <p:nvPicPr>
          <p:cNvPr id="6148" name="Picture 5" descr="E:\李燃\教师教学用书\人民教育电子音像出版社 社标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6237288"/>
            <a:ext cx="2173287" cy="477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5363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5364" name="Oval 4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5365" name="Arc 5"/>
          <p:cNvSpPr/>
          <p:nvPr/>
        </p:nvSpPr>
        <p:spPr>
          <a:xfrm>
            <a:off x="4100513" y="3213100"/>
            <a:ext cx="804862" cy="576263"/>
          </a:xfrm>
          <a:custGeom>
            <a:avLst/>
            <a:gdLst/>
            <a:ahLst/>
            <a:cxnLst>
              <a:cxn ang="0">
                <a:pos x="0" y="4388003"/>
              </a:cxn>
              <a:cxn ang="0">
                <a:pos x="21467485" y="4356682"/>
              </a:cxn>
              <a:cxn ang="0">
                <a:pos x="10749399" y="15374030"/>
              </a:cxn>
            </a:cxnLst>
            <a:pathLst>
              <a:path w="30176" h="21600" fill="none">
                <a:moveTo>
                  <a:pt x="-1" y="6164"/>
                </a:moveTo>
                <a:cubicBezTo>
                  <a:pt x="4036" y="2213"/>
                  <a:pt x="9460" y="-1"/>
                  <a:pt x="15110" y="0"/>
                </a:cubicBezTo>
                <a:cubicBezTo>
                  <a:pt x="20737" y="0"/>
                  <a:pt x="26142" y="2196"/>
                  <a:pt x="30175" y="6121"/>
                </a:cubicBezTo>
              </a:path>
              <a:path w="30176" h="21600" stroke="0">
                <a:moveTo>
                  <a:pt x="-1" y="6164"/>
                </a:moveTo>
                <a:cubicBezTo>
                  <a:pt x="4036" y="2213"/>
                  <a:pt x="9460" y="-1"/>
                  <a:pt x="15110" y="0"/>
                </a:cubicBezTo>
                <a:cubicBezTo>
                  <a:pt x="20737" y="0"/>
                  <a:pt x="26142" y="2196"/>
                  <a:pt x="30175" y="6121"/>
                </a:cubicBezTo>
                <a:lnTo>
                  <a:pt x="15110" y="21600"/>
                </a:lnTo>
                <a:lnTo>
                  <a:pt x="-1" y="6164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366" name="Line 6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7" name="Line 7"/>
          <p:cNvSpPr/>
          <p:nvPr/>
        </p:nvSpPr>
        <p:spPr>
          <a:xfrm flipH="1">
            <a:off x="4495800" y="2625725"/>
            <a:ext cx="1163638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8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5369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5370" name="Rectangle 10"/>
          <p:cNvSpPr/>
          <p:nvPr/>
        </p:nvSpPr>
        <p:spPr>
          <a:xfrm>
            <a:off x="4284663" y="2708275"/>
            <a:ext cx="1152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solidFill>
                  <a:srgbClr val="FF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71" name="Rectangle 4"/>
          <p:cNvSpPr/>
          <p:nvPr/>
        </p:nvSpPr>
        <p:spPr>
          <a:xfrm>
            <a:off x="5651500" y="2205038"/>
            <a:ext cx="11255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15372" name="Text Box 10"/>
          <p:cNvSpPr txBox="1"/>
          <p:nvPr/>
        </p:nvSpPr>
        <p:spPr>
          <a:xfrm>
            <a:off x="179388" y="5661025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性质：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把圆绕圆心旋转任意一个角度后，仍与原来</a:t>
            </a:r>
            <a:b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的圆重合．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6387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6388" name="Oval 4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6389" name="Arc 5"/>
          <p:cNvSpPr/>
          <p:nvPr/>
        </p:nvSpPr>
        <p:spPr>
          <a:xfrm>
            <a:off x="4100513" y="3213100"/>
            <a:ext cx="804862" cy="576263"/>
          </a:xfrm>
          <a:custGeom>
            <a:avLst/>
            <a:gdLst/>
            <a:ahLst/>
            <a:cxnLst>
              <a:cxn ang="0">
                <a:pos x="0" y="4388003"/>
              </a:cxn>
              <a:cxn ang="0">
                <a:pos x="21467485" y="4356682"/>
              </a:cxn>
              <a:cxn ang="0">
                <a:pos x="10749399" y="15374030"/>
              </a:cxn>
            </a:cxnLst>
            <a:pathLst>
              <a:path w="30176" h="21600" fill="none">
                <a:moveTo>
                  <a:pt x="-1" y="6164"/>
                </a:moveTo>
                <a:cubicBezTo>
                  <a:pt x="4036" y="2213"/>
                  <a:pt x="9460" y="-1"/>
                  <a:pt x="15110" y="0"/>
                </a:cubicBezTo>
                <a:cubicBezTo>
                  <a:pt x="20737" y="0"/>
                  <a:pt x="26142" y="2196"/>
                  <a:pt x="30175" y="6121"/>
                </a:cubicBezTo>
              </a:path>
              <a:path w="30176" h="21600" stroke="0">
                <a:moveTo>
                  <a:pt x="-1" y="6164"/>
                </a:moveTo>
                <a:cubicBezTo>
                  <a:pt x="4036" y="2213"/>
                  <a:pt x="9460" y="-1"/>
                  <a:pt x="15110" y="0"/>
                </a:cubicBezTo>
                <a:cubicBezTo>
                  <a:pt x="20737" y="0"/>
                  <a:pt x="26142" y="2196"/>
                  <a:pt x="30175" y="6121"/>
                </a:cubicBezTo>
                <a:lnTo>
                  <a:pt x="15110" y="21600"/>
                </a:lnTo>
                <a:lnTo>
                  <a:pt x="-1" y="6164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390" name="Line 6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1" name="Line 7"/>
          <p:cNvSpPr/>
          <p:nvPr/>
        </p:nvSpPr>
        <p:spPr>
          <a:xfrm flipH="1">
            <a:off x="4495800" y="2625725"/>
            <a:ext cx="1163638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392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6393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6394" name="Rectangle 10"/>
          <p:cNvSpPr/>
          <p:nvPr/>
        </p:nvSpPr>
        <p:spPr>
          <a:xfrm>
            <a:off x="4284663" y="2708275"/>
            <a:ext cx="1152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solidFill>
                  <a:srgbClr val="FF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5" name="Rectangle 4"/>
          <p:cNvSpPr/>
          <p:nvPr/>
        </p:nvSpPr>
        <p:spPr>
          <a:xfrm>
            <a:off x="5651500" y="2205038"/>
            <a:ext cx="11255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16396" name="Text Box 10"/>
          <p:cNvSpPr txBox="1"/>
          <p:nvPr/>
        </p:nvSpPr>
        <p:spPr>
          <a:xfrm>
            <a:off x="179388" y="5661025"/>
            <a:ext cx="9361487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</a:t>
            </a:r>
            <a:r>
              <a:rPr lang="zh-CN" altLang="en-US" sz="2800" b="1" dirty="0">
                <a:latin typeface="Times New Roman" panose="02020603050405020304" pitchFamily="18" charset="0"/>
              </a:rPr>
              <a:t>我们把顶点在圆心的角叫做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圆心角</a:t>
            </a:r>
            <a:r>
              <a:rPr lang="zh-CN" altLang="en-US" sz="2800" b="1" dirty="0">
                <a:latin typeface="Times New Roman" panose="02020603050405020304" pitchFamily="18" charset="0"/>
              </a:rPr>
              <a:t>．如∠</a:t>
            </a:r>
            <a:r>
              <a:rPr lang="en-US" altLang="zh-CN" sz="2800" i="1" dirty="0">
                <a:latin typeface="Times New Roman" panose="02020603050405020304" pitchFamily="18" charset="0"/>
              </a:rPr>
              <a:t>NON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r>
              <a:rPr lang="zh-CN" altLang="en-US" sz="2800" b="1" dirty="0">
                <a:latin typeface="Times New Roman" panose="02020603050405020304" pitchFamily="18" charset="0"/>
              </a:rPr>
              <a:t>是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的一个圆心角．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18"/>
          <p:cNvSpPr txBox="1"/>
          <p:nvPr/>
        </p:nvSpPr>
        <p:spPr>
          <a:xfrm>
            <a:off x="179388" y="1268413"/>
            <a:ext cx="9361487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把圆心角等分成 </a:t>
            </a:r>
            <a:r>
              <a:rPr lang="en-US" altLang="zh-CN" sz="2800" dirty="0">
                <a:latin typeface="Times New Roman" panose="02020603050405020304" pitchFamily="18" charset="0"/>
              </a:rPr>
              <a:t>360 </a:t>
            </a:r>
            <a:r>
              <a:rPr lang="zh-CN" altLang="en-US" sz="2800" b="1" dirty="0">
                <a:latin typeface="Times New Roman" panose="02020603050405020304" pitchFamily="18" charset="0"/>
              </a:rPr>
              <a:t>份，则每一份的圆心角是 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，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同时整个圆也被分成了 </a:t>
            </a:r>
            <a:r>
              <a:rPr lang="en-US" altLang="zh-CN" sz="2800" dirty="0">
                <a:latin typeface="Times New Roman" panose="02020603050405020304" pitchFamily="18" charset="0"/>
              </a:rPr>
              <a:t>360 </a:t>
            </a:r>
            <a:r>
              <a:rPr lang="zh-CN" altLang="en-US" sz="2800" b="1" dirty="0">
                <a:latin typeface="Times New Roman" panose="02020603050405020304" pitchFamily="18" charset="0"/>
              </a:rPr>
              <a:t>份．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62835" name="Text Box 19"/>
          <p:cNvSpPr txBox="1"/>
          <p:nvPr/>
        </p:nvSpPr>
        <p:spPr>
          <a:xfrm>
            <a:off x="179388" y="2133600"/>
            <a:ext cx="89646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则每一份这样的弧叫做 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的弧</a:t>
            </a:r>
            <a:r>
              <a:rPr lang="zh-CN" altLang="en-US" sz="2800" b="1" dirty="0">
                <a:latin typeface="Times New Roman" panose="02020603050405020304" pitchFamily="18" charset="0"/>
              </a:rPr>
              <a:t>．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162836" name="Text Box 20"/>
          <p:cNvSpPr txBox="1"/>
          <p:nvPr/>
        </p:nvSpPr>
        <p:spPr>
          <a:xfrm>
            <a:off x="179388" y="2555875"/>
            <a:ext cx="8964612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的圆心角对着 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的弧，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的弧对着 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的圆心角</a:t>
            </a:r>
            <a:r>
              <a:rPr lang="en-US" altLang="zh-CN" sz="2800" b="1" dirty="0">
                <a:latin typeface="Times New Roman" panose="02020603050405020304" pitchFamily="18" charset="0"/>
              </a:rPr>
              <a:t>.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的圆心角对着 </a:t>
            </a: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的弧，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的弧对着 </a:t>
            </a: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的圆心角</a:t>
            </a:r>
            <a:r>
              <a:rPr lang="en-US" altLang="zh-CN" sz="2800" b="1" dirty="0">
                <a:latin typeface="Times New Roman" panose="02020603050405020304" pitchFamily="18" charset="0"/>
              </a:rPr>
              <a:t>.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62837" name="Text Box 21"/>
          <p:cNvSpPr txBox="1"/>
          <p:nvPr/>
        </p:nvSpPr>
        <p:spPr>
          <a:xfrm>
            <a:off x="179388" y="4205288"/>
            <a:ext cx="8964612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性质：</a:t>
            </a:r>
            <a:b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</a:t>
            </a:r>
            <a:r>
              <a:rPr lang="zh-CN" altLang="en-US" sz="2800" b="1" dirty="0">
                <a:latin typeface="Times New Roman" panose="02020603050405020304" pitchFamily="18" charset="0"/>
              </a:rPr>
              <a:t>弧的度数和它所对圆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心角的度数相等</a:t>
            </a:r>
            <a:r>
              <a:rPr lang="en-US" altLang="zh-CN" sz="2800" b="1" dirty="0">
                <a:latin typeface="Times New Roman" panose="02020603050405020304" pitchFamily="18" charset="0"/>
              </a:rPr>
              <a:t>.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7414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2" name="Text Box 20"/>
          <p:cNvSpPr txBox="1"/>
          <p:nvPr/>
        </p:nvSpPr>
        <p:spPr>
          <a:xfrm>
            <a:off x="6165850" y="2108200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这样，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5404" name="Line 44"/>
          <p:cNvSpPr/>
          <p:nvPr/>
        </p:nvSpPr>
        <p:spPr>
          <a:xfrm>
            <a:off x="4921250" y="4279900"/>
            <a:ext cx="1790700" cy="352425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405" name="Line 45"/>
          <p:cNvSpPr/>
          <p:nvPr/>
        </p:nvSpPr>
        <p:spPr>
          <a:xfrm flipH="1">
            <a:off x="5768975" y="4632325"/>
            <a:ext cx="942975" cy="1562100"/>
          </a:xfrm>
          <a:prstGeom prst="line">
            <a:avLst/>
          </a:prstGeom>
          <a:ln w="952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7418" name="Group 48"/>
          <p:cNvGrpSpPr/>
          <p:nvPr/>
        </p:nvGrpSpPr>
        <p:grpSpPr>
          <a:xfrm>
            <a:off x="4883150" y="2803525"/>
            <a:ext cx="3667125" cy="3667125"/>
            <a:chOff x="3076" y="1766"/>
            <a:chExt cx="2310" cy="2310"/>
          </a:xfrm>
        </p:grpSpPr>
        <p:sp>
          <p:nvSpPr>
            <p:cNvPr id="17430" name="Oval 41"/>
            <p:cNvSpPr/>
            <p:nvPr/>
          </p:nvSpPr>
          <p:spPr>
            <a:xfrm>
              <a:off x="3076" y="1766"/>
              <a:ext cx="2310" cy="2310"/>
            </a:xfrm>
            <a:prstGeom prst="ellipse">
              <a:avLst/>
            </a:prstGeom>
            <a:noFill/>
            <a:ln w="28575" cap="flat" cmpd="sng">
              <a:solidFill>
                <a:srgbClr val="008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7431" name="Line 42"/>
            <p:cNvSpPr/>
            <p:nvPr/>
          </p:nvSpPr>
          <p:spPr>
            <a:xfrm flipH="1">
              <a:off x="4228" y="2066"/>
              <a:ext cx="774" cy="852"/>
            </a:xfrm>
            <a:prstGeom prst="line">
              <a:avLst/>
            </a:prstGeom>
            <a:ln w="952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32" name="Line 43"/>
            <p:cNvSpPr/>
            <p:nvPr/>
          </p:nvSpPr>
          <p:spPr>
            <a:xfrm flipH="1">
              <a:off x="4228" y="2048"/>
              <a:ext cx="756" cy="870"/>
            </a:xfrm>
            <a:prstGeom prst="line">
              <a:avLst/>
            </a:prstGeom>
            <a:ln w="95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7433" name="Oval 46"/>
            <p:cNvSpPr/>
            <p:nvPr/>
          </p:nvSpPr>
          <p:spPr>
            <a:xfrm>
              <a:off x="4216" y="2906"/>
              <a:ext cx="30" cy="30"/>
            </a:xfrm>
            <a:prstGeom prst="ellipse">
              <a:avLst/>
            </a:prstGeom>
            <a:solidFill>
              <a:srgbClr val="FF0000"/>
            </a:solidFill>
            <a:ln w="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5407" name="Arc 47"/>
          <p:cNvSpPr>
            <a:spLocks noChangeAspect="1"/>
          </p:cNvSpPr>
          <p:nvPr/>
        </p:nvSpPr>
        <p:spPr>
          <a:xfrm>
            <a:off x="6713538" y="3243263"/>
            <a:ext cx="1239837" cy="1393825"/>
          </a:xfrm>
          <a:custGeom>
            <a:avLst/>
            <a:gdLst/>
            <a:ahLst/>
            <a:cxnLst>
              <a:cxn ang="0">
                <a:pos x="101411598" y="0"/>
              </a:cxn>
              <a:cxn ang="0">
                <a:pos x="105330669" y="3472200"/>
              </a:cxn>
              <a:cxn ang="0">
                <a:pos x="0" y="118424147"/>
              </a:cxn>
            </a:cxnLst>
            <a:pathLst>
              <a:path w="14594" h="16405" fill="none">
                <a:moveTo>
                  <a:pt x="14051" y="-1"/>
                </a:moveTo>
                <a:cubicBezTo>
                  <a:pt x="14234" y="157"/>
                  <a:pt x="14415" y="317"/>
                  <a:pt x="14594" y="480"/>
                </a:cubicBezTo>
              </a:path>
              <a:path w="14594" h="16405" stroke="0">
                <a:moveTo>
                  <a:pt x="14051" y="-1"/>
                </a:moveTo>
                <a:cubicBezTo>
                  <a:pt x="14234" y="157"/>
                  <a:pt x="14415" y="317"/>
                  <a:pt x="14594" y="480"/>
                </a:cubicBezTo>
                <a:lnTo>
                  <a:pt x="0" y="16405"/>
                </a:lnTo>
                <a:lnTo>
                  <a:pt x="14051" y="-1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409" name="Arc 49"/>
          <p:cNvSpPr>
            <a:spLocks noChangeAspect="1"/>
          </p:cNvSpPr>
          <p:nvPr/>
        </p:nvSpPr>
        <p:spPr>
          <a:xfrm>
            <a:off x="4881563" y="4276725"/>
            <a:ext cx="1835150" cy="1922463"/>
          </a:xfrm>
          <a:custGeom>
            <a:avLst/>
            <a:gdLst/>
            <a:ahLst/>
            <a:cxnLst>
              <a:cxn ang="0">
                <a:pos x="74853899" y="163237666"/>
              </a:cxn>
              <a:cxn ang="0">
                <a:pos x="2959519" y="0"/>
              </a:cxn>
              <a:cxn ang="0">
                <a:pos x="155915533" y="30209187"/>
              </a:cxn>
            </a:cxnLst>
            <a:pathLst>
              <a:path w="21600" h="22641" fill="none">
                <a:moveTo>
                  <a:pt x="10369" y="22641"/>
                </a:moveTo>
                <a:cubicBezTo>
                  <a:pt x="3930" y="18721"/>
                  <a:pt x="0" y="11728"/>
                  <a:pt x="0" y="4190"/>
                </a:cubicBezTo>
                <a:cubicBezTo>
                  <a:pt x="-1" y="2783"/>
                  <a:pt x="137" y="1380"/>
                  <a:pt x="410" y="0"/>
                </a:cubicBezTo>
              </a:path>
              <a:path w="21600" h="22641" stroke="0">
                <a:moveTo>
                  <a:pt x="10369" y="22641"/>
                </a:moveTo>
                <a:cubicBezTo>
                  <a:pt x="3930" y="18721"/>
                  <a:pt x="0" y="11728"/>
                  <a:pt x="0" y="4190"/>
                </a:cubicBezTo>
                <a:cubicBezTo>
                  <a:pt x="-1" y="2783"/>
                  <a:pt x="137" y="1380"/>
                  <a:pt x="410" y="0"/>
                </a:cubicBezTo>
                <a:lnTo>
                  <a:pt x="21600" y="4190"/>
                </a:lnTo>
                <a:lnTo>
                  <a:pt x="10369" y="22641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5411" name="Rectangle 51"/>
          <p:cNvSpPr/>
          <p:nvPr/>
        </p:nvSpPr>
        <p:spPr>
          <a:xfrm>
            <a:off x="7458075" y="2492375"/>
            <a:ext cx="17224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的弧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7422" name="Rectangle 52"/>
          <p:cNvSpPr/>
          <p:nvPr/>
        </p:nvSpPr>
        <p:spPr>
          <a:xfrm>
            <a:off x="7380288" y="4005263"/>
            <a:ext cx="11509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5413" name="Arc 53"/>
          <p:cNvSpPr>
            <a:spLocks noChangeAspect="1"/>
          </p:cNvSpPr>
          <p:nvPr/>
        </p:nvSpPr>
        <p:spPr>
          <a:xfrm>
            <a:off x="6227763" y="4541838"/>
            <a:ext cx="481012" cy="503237"/>
          </a:xfrm>
          <a:custGeom>
            <a:avLst/>
            <a:gdLst/>
            <a:ahLst/>
            <a:cxnLst>
              <a:cxn ang="0">
                <a:pos x="5142597" y="11185349"/>
              </a:cxn>
              <a:cxn ang="0">
                <a:pos x="203317" y="0"/>
              </a:cxn>
              <a:cxn ang="0">
                <a:pos x="10711692" y="2069982"/>
              </a:cxn>
            </a:cxnLst>
            <a:pathLst>
              <a:path w="21600" h="22641" fill="none">
                <a:moveTo>
                  <a:pt x="10369" y="22641"/>
                </a:moveTo>
                <a:cubicBezTo>
                  <a:pt x="3930" y="18721"/>
                  <a:pt x="0" y="11728"/>
                  <a:pt x="0" y="4190"/>
                </a:cubicBezTo>
                <a:cubicBezTo>
                  <a:pt x="-1" y="2783"/>
                  <a:pt x="137" y="1380"/>
                  <a:pt x="410" y="0"/>
                </a:cubicBezTo>
              </a:path>
              <a:path w="21600" h="22641" stroke="0">
                <a:moveTo>
                  <a:pt x="10369" y="22641"/>
                </a:moveTo>
                <a:cubicBezTo>
                  <a:pt x="3930" y="18721"/>
                  <a:pt x="0" y="11728"/>
                  <a:pt x="0" y="4190"/>
                </a:cubicBezTo>
                <a:cubicBezTo>
                  <a:pt x="-1" y="2783"/>
                  <a:pt x="137" y="1380"/>
                  <a:pt x="410" y="0"/>
                </a:cubicBezTo>
                <a:lnTo>
                  <a:pt x="21600" y="4190"/>
                </a:lnTo>
                <a:lnTo>
                  <a:pt x="10369" y="22641"/>
                </a:lnTo>
                <a:close/>
              </a:path>
            </a:pathLst>
          </a:custGeom>
          <a:noFill/>
          <a:ln w="28575" cap="flat" cmpd="sng">
            <a:solidFill>
              <a:srgbClr val="FF9900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24" name="Line 54"/>
          <p:cNvSpPr/>
          <p:nvPr/>
        </p:nvSpPr>
        <p:spPr>
          <a:xfrm flipH="1" flipV="1">
            <a:off x="7451725" y="3789363"/>
            <a:ext cx="144463" cy="28733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stealth" w="lg" len="lg"/>
          </a:ln>
        </p:spPr>
      </p:sp>
      <p:sp>
        <p:nvSpPr>
          <p:cNvPr id="15415" name="Line 55"/>
          <p:cNvSpPr/>
          <p:nvPr/>
        </p:nvSpPr>
        <p:spPr>
          <a:xfrm flipH="1">
            <a:off x="7956550" y="2925763"/>
            <a:ext cx="215900" cy="287337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stealth" w="lg" len="lg"/>
          </a:ln>
        </p:spPr>
      </p:sp>
      <p:sp>
        <p:nvSpPr>
          <p:cNvPr id="15416" name="Line 56"/>
          <p:cNvSpPr/>
          <p:nvPr/>
        </p:nvSpPr>
        <p:spPr>
          <a:xfrm flipV="1">
            <a:off x="4572000" y="5373688"/>
            <a:ext cx="431800" cy="576262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stealth" w="lg" len="lg"/>
          </a:ln>
        </p:spPr>
      </p:sp>
      <p:sp>
        <p:nvSpPr>
          <p:cNvPr id="15417" name="Rectangle 57"/>
          <p:cNvSpPr/>
          <p:nvPr/>
        </p:nvSpPr>
        <p:spPr>
          <a:xfrm>
            <a:off x="3779838" y="5876925"/>
            <a:ext cx="1722437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的弧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5418" name="Rectangle 58"/>
          <p:cNvSpPr/>
          <p:nvPr/>
        </p:nvSpPr>
        <p:spPr>
          <a:xfrm>
            <a:off x="5797550" y="4638675"/>
            <a:ext cx="11509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35" grpId="0"/>
      <p:bldP spid="162836" grpId="0"/>
      <p:bldP spid="162837" grpId="0"/>
      <p:bldP spid="2" grpId="0"/>
      <p:bldP spid="15411" grpId="0"/>
      <p:bldP spid="15417" grpId="0"/>
      <p:bldP spid="154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．探究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18435" name="Group 38"/>
          <p:cNvGrpSpPr/>
          <p:nvPr/>
        </p:nvGrpSpPr>
        <p:grpSpPr>
          <a:xfrm>
            <a:off x="179388" y="1244600"/>
            <a:ext cx="8964612" cy="969963"/>
            <a:chOff x="113" y="784"/>
            <a:chExt cx="5647" cy="611"/>
          </a:xfrm>
        </p:grpSpPr>
        <p:sp>
          <p:nvSpPr>
            <p:cNvPr id="18463" name="Text Box 4"/>
            <p:cNvSpPr txBox="1"/>
            <p:nvPr/>
          </p:nvSpPr>
          <p:spPr>
            <a:xfrm>
              <a:off x="113" y="799"/>
              <a:ext cx="5647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　　如图，将圆心角∠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AOB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绕圆心 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旋转到∠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  OB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 </a:t>
              </a:r>
              <a:br>
                <a:rPr lang="en-US" altLang="zh-CN" sz="2800" i="1" dirty="0">
                  <a:latin typeface="Times New Roman" panose="02020603050405020304" pitchFamily="18" charset="0"/>
                </a:rPr>
              </a:br>
              <a:r>
                <a:rPr lang="zh-CN" altLang="en-US" sz="2800" b="1" dirty="0">
                  <a:latin typeface="Times New Roman" panose="02020603050405020304" pitchFamily="18" charset="0"/>
                </a:rPr>
                <a:t>的位置，你能发现哪些等量关系？为什么？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64" name="Rectangle 37"/>
            <p:cNvSpPr/>
            <p:nvPr/>
          </p:nvSpPr>
          <p:spPr>
            <a:xfrm>
              <a:off x="4830" y="784"/>
              <a:ext cx="63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6433" name="Group 49"/>
          <p:cNvGrpSpPr/>
          <p:nvPr/>
        </p:nvGrpSpPr>
        <p:grpSpPr>
          <a:xfrm>
            <a:off x="979488" y="2781300"/>
            <a:ext cx="3016250" cy="542925"/>
            <a:chOff x="-53" y="3279"/>
            <a:chExt cx="1900" cy="342"/>
          </a:xfrm>
        </p:grpSpPr>
        <p:sp>
          <p:nvSpPr>
            <p:cNvPr id="18461" name="Rectangle 47"/>
            <p:cNvSpPr/>
            <p:nvPr/>
          </p:nvSpPr>
          <p:spPr>
            <a:xfrm>
              <a:off x="-53" y="3294"/>
              <a:ext cx="190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800" b="1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AOB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  OB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62" name="Rectangle 48"/>
            <p:cNvSpPr/>
            <p:nvPr/>
          </p:nvSpPr>
          <p:spPr>
            <a:xfrm>
              <a:off x="1075" y="3279"/>
              <a:ext cx="72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8437" name="Group 65"/>
          <p:cNvGrpSpPr/>
          <p:nvPr/>
        </p:nvGrpSpPr>
        <p:grpSpPr>
          <a:xfrm>
            <a:off x="5148263" y="2636838"/>
            <a:ext cx="3554412" cy="2736850"/>
            <a:chOff x="3499" y="1525"/>
            <a:chExt cx="2239" cy="1724"/>
          </a:xfrm>
        </p:grpSpPr>
        <p:sp>
          <p:nvSpPr>
            <p:cNvPr id="18452" name="AutoShape 62"/>
            <p:cNvSpPr>
              <a:spLocks noChangeAspect="1"/>
            </p:cNvSpPr>
            <p:nvPr/>
          </p:nvSpPr>
          <p:spPr>
            <a:xfrm rot="1031913">
              <a:off x="3853" y="1809"/>
              <a:ext cx="710" cy="613"/>
            </a:xfrm>
            <a:prstGeom prst="triangle">
              <a:avLst>
                <a:gd name="adj" fmla="val 50000"/>
              </a:avLst>
            </a:prstGeom>
            <a:noFill/>
            <a:ln w="28575" cap="flat" cmpd="sng">
              <a:solidFill>
                <a:srgbClr val="0000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53" name="AutoShape 61"/>
            <p:cNvSpPr>
              <a:spLocks noChangeAspect="1"/>
            </p:cNvSpPr>
            <p:nvPr/>
          </p:nvSpPr>
          <p:spPr>
            <a:xfrm>
              <a:off x="4468" y="1909"/>
              <a:ext cx="710" cy="613"/>
            </a:xfrm>
            <a:prstGeom prst="triangle">
              <a:avLst>
                <a:gd name="adj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54" name="Text Box 17"/>
            <p:cNvSpPr txBox="1"/>
            <p:nvPr/>
          </p:nvSpPr>
          <p:spPr>
            <a:xfrm>
              <a:off x="5194" y="2341"/>
              <a:ext cx="5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55" name="Text Box 18"/>
            <p:cNvSpPr txBox="1"/>
            <p:nvPr/>
          </p:nvSpPr>
          <p:spPr>
            <a:xfrm>
              <a:off x="4785" y="1616"/>
              <a:ext cx="5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56" name="Text Box 20"/>
            <p:cNvSpPr txBox="1"/>
            <p:nvPr/>
          </p:nvSpPr>
          <p:spPr>
            <a:xfrm>
              <a:off x="4287" y="2468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57" name="Oval 55"/>
            <p:cNvSpPr>
              <a:spLocks noChangeAspect="1"/>
            </p:cNvSpPr>
            <p:nvPr/>
          </p:nvSpPr>
          <p:spPr>
            <a:xfrm>
              <a:off x="3742" y="1798"/>
              <a:ext cx="1451" cy="1451"/>
            </a:xfrm>
            <a:prstGeom prst="ellipse">
              <a:avLst/>
            </a:prstGeom>
            <a:noFill/>
            <a:ln w="28575" cap="flat" cmpd="sng">
              <a:solidFill>
                <a:srgbClr val="008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58" name="Oval 60"/>
            <p:cNvSpPr>
              <a:spLocks noChangeAspect="1"/>
            </p:cNvSpPr>
            <p:nvPr/>
          </p:nvSpPr>
          <p:spPr>
            <a:xfrm>
              <a:off x="4444" y="2498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59" name="Rectangle 63"/>
            <p:cNvSpPr/>
            <p:nvPr/>
          </p:nvSpPr>
          <p:spPr>
            <a:xfrm>
              <a:off x="3499" y="2115"/>
              <a:ext cx="60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60" name="Rectangle 64"/>
            <p:cNvSpPr/>
            <p:nvPr/>
          </p:nvSpPr>
          <p:spPr>
            <a:xfrm>
              <a:off x="4088" y="1525"/>
              <a:ext cx="606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6460" name="Group 76"/>
          <p:cNvGrpSpPr/>
          <p:nvPr/>
        </p:nvGrpSpPr>
        <p:grpSpPr>
          <a:xfrm>
            <a:off x="1042988" y="3633788"/>
            <a:ext cx="2259012" cy="587375"/>
            <a:chOff x="777" y="2409"/>
            <a:chExt cx="1423" cy="370"/>
          </a:xfrm>
        </p:grpSpPr>
        <p:grpSp>
          <p:nvGrpSpPr>
            <p:cNvPr id="18443" name="Group 67"/>
            <p:cNvGrpSpPr/>
            <p:nvPr/>
          </p:nvGrpSpPr>
          <p:grpSpPr>
            <a:xfrm>
              <a:off x="777" y="2432"/>
              <a:ext cx="589" cy="347"/>
              <a:chOff x="4241" y="506"/>
              <a:chExt cx="589" cy="347"/>
            </a:xfrm>
          </p:grpSpPr>
          <p:sp>
            <p:nvSpPr>
              <p:cNvPr id="18450" name="Rectangle 68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8451" name="Arc 69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8444" name="Rectangle 70"/>
            <p:cNvSpPr/>
            <p:nvPr/>
          </p:nvSpPr>
          <p:spPr>
            <a:xfrm>
              <a:off x="1067" y="2432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18445" name="Group 71"/>
            <p:cNvGrpSpPr/>
            <p:nvPr/>
          </p:nvGrpSpPr>
          <p:grpSpPr>
            <a:xfrm>
              <a:off x="1217" y="2409"/>
              <a:ext cx="983" cy="341"/>
              <a:chOff x="3072" y="768"/>
              <a:chExt cx="983" cy="341"/>
            </a:xfrm>
          </p:grpSpPr>
          <p:sp>
            <p:nvSpPr>
              <p:cNvPr id="18446" name="Arc 72"/>
              <p:cNvSpPr/>
              <p:nvPr/>
            </p:nvSpPr>
            <p:spPr>
              <a:xfrm>
                <a:off x="3189" y="787"/>
                <a:ext cx="338" cy="3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5" y="1"/>
                  </a:cxn>
                  <a:cxn ang="0">
                    <a:pos x="2" y="5"/>
                  </a:cxn>
                </a:cxnLst>
                <a:pathLst>
                  <a:path w="22993" h="21600" fill="none">
                    <a:moveTo>
                      <a:pt x="-1" y="3223"/>
                    </a:moveTo>
                    <a:cubicBezTo>
                      <a:pt x="3411" y="1116"/>
                      <a:pt x="7342" y="-1"/>
                      <a:pt x="11352" y="0"/>
                    </a:cubicBezTo>
                    <a:cubicBezTo>
                      <a:pt x="15477" y="0"/>
                      <a:pt x="19517" y="1181"/>
                      <a:pt x="22992" y="3405"/>
                    </a:cubicBezTo>
                  </a:path>
                  <a:path w="22993" h="21600" stroke="0">
                    <a:moveTo>
                      <a:pt x="-1" y="3223"/>
                    </a:moveTo>
                    <a:cubicBezTo>
                      <a:pt x="3411" y="1116"/>
                      <a:pt x="7342" y="-1"/>
                      <a:pt x="11352" y="0"/>
                    </a:cubicBezTo>
                    <a:cubicBezTo>
                      <a:pt x="15477" y="0"/>
                      <a:pt x="19517" y="1181"/>
                      <a:pt x="22992" y="3405"/>
                    </a:cubicBezTo>
                    <a:lnTo>
                      <a:pt x="11352" y="21600"/>
                    </a:lnTo>
                    <a:lnTo>
                      <a:pt x="-1" y="3223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8447" name="Rectangle 73"/>
              <p:cNvSpPr/>
              <p:nvPr/>
            </p:nvSpPr>
            <p:spPr>
              <a:xfrm>
                <a:off x="3208" y="768"/>
                <a:ext cx="574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 dirty="0">
                    <a:latin typeface="Times New Roman" panose="02020603050405020304" pitchFamily="18" charset="0"/>
                  </a:rPr>
                  <a:t>＇</a:t>
                </a:r>
                <a:endParaRPr lang="zh-CN" altLang="en-US" sz="2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48" name="Rectangle 74"/>
              <p:cNvSpPr/>
              <p:nvPr/>
            </p:nvSpPr>
            <p:spPr>
              <a:xfrm>
                <a:off x="3457" y="768"/>
                <a:ext cx="506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 dirty="0">
                    <a:latin typeface="Times New Roman" panose="02020603050405020304" pitchFamily="18" charset="0"/>
                  </a:rPr>
                  <a:t>＇</a:t>
                </a:r>
                <a:endParaRPr lang="zh-CN" altLang="en-US" sz="2800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49" name="Rectangle 75"/>
              <p:cNvSpPr/>
              <p:nvPr/>
            </p:nvSpPr>
            <p:spPr>
              <a:xfrm>
                <a:off x="3072" y="782"/>
                <a:ext cx="983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</a:rPr>
                  <a:t>A</a:t>
                </a:r>
                <a:r>
                  <a:rPr lang="en-US" altLang="zh-CN" sz="2800" b="1" dirty="0">
                    <a:latin typeface="Times New Roman" panose="02020603050405020304" pitchFamily="18" charset="0"/>
                  </a:rPr>
                  <a:t>  </a:t>
                </a:r>
                <a:r>
                  <a:rPr lang="en-US" altLang="zh-CN" sz="2800" i="1" dirty="0">
                    <a:latin typeface="Times New Roman" panose="02020603050405020304" pitchFamily="18" charset="0"/>
                  </a:rPr>
                  <a:t>B  </a:t>
                </a:r>
                <a:endParaRPr lang="en-US" altLang="zh-CN" sz="2800" i="1" dirty="0">
                  <a:latin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6463" name="Group 79"/>
          <p:cNvGrpSpPr/>
          <p:nvPr/>
        </p:nvGrpSpPr>
        <p:grpSpPr>
          <a:xfrm>
            <a:off x="1042988" y="4437063"/>
            <a:ext cx="2205037" cy="541337"/>
            <a:chOff x="675" y="3119"/>
            <a:chExt cx="1389" cy="341"/>
          </a:xfrm>
        </p:grpSpPr>
        <p:sp>
          <p:nvSpPr>
            <p:cNvPr id="18441" name="Rectangle 77"/>
            <p:cNvSpPr/>
            <p:nvPr/>
          </p:nvSpPr>
          <p:spPr>
            <a:xfrm>
              <a:off x="675" y="3133"/>
              <a:ext cx="138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AB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  B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18442" name="Rectangle 78"/>
            <p:cNvSpPr/>
            <p:nvPr/>
          </p:nvSpPr>
          <p:spPr>
            <a:xfrm>
              <a:off x="1214" y="3119"/>
              <a:ext cx="34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</a:rPr>
                <a:t>＇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0" name="Text Box 4"/>
          <p:cNvSpPr txBox="1"/>
          <p:nvPr/>
        </p:nvSpPr>
        <p:spPr>
          <a:xfrm>
            <a:off x="179388" y="2551113"/>
            <a:ext cx="6119812" cy="308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同样，还可以得到：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在同圆或等圆中，如果两条弧相等，那么它们所对的圆心角</a:t>
            </a:r>
            <a:r>
              <a:rPr lang="en-US" altLang="zh-CN" sz="2800" b="1" dirty="0">
                <a:latin typeface="宋体" panose="02010600030101010101" pitchFamily="2" charset="-122"/>
              </a:rPr>
              <a:t>______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，</a:t>
            </a:r>
            <a:r>
              <a:rPr lang="zh-CN" altLang="en-US" sz="2800" b="1" dirty="0">
                <a:latin typeface="宋体" panose="02010600030101010101" pitchFamily="2" charset="-122"/>
              </a:rPr>
              <a:t> </a:t>
            </a:r>
            <a:br>
              <a:rPr lang="zh-CN" altLang="en-US" sz="2800" b="1" dirty="0">
                <a:latin typeface="宋体" panose="02010600030101010101" pitchFamily="2" charset="-122"/>
              </a:rPr>
            </a:br>
            <a:r>
              <a:rPr lang="zh-CN" altLang="en-US" sz="2800" b="1" dirty="0">
                <a:latin typeface="宋体" panose="02010600030101010101" pitchFamily="2" charset="-122"/>
              </a:rPr>
              <a:t>所对的弦</a:t>
            </a:r>
            <a:r>
              <a:rPr lang="en-US" altLang="zh-CN" sz="2800" b="1" dirty="0">
                <a:latin typeface="宋体" panose="02010600030101010101" pitchFamily="2" charset="-122"/>
              </a:rPr>
              <a:t>______</a:t>
            </a:r>
            <a:r>
              <a:rPr lang="zh-CN" altLang="en-US" sz="2800" b="1" dirty="0">
                <a:latin typeface="宋体" panose="02010600030101010101" pitchFamily="2" charset="-122"/>
              </a:rPr>
              <a:t>；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　　在同圆或等圆中，如果两条弦相等，那么它们所对的圆心角</a:t>
            </a:r>
            <a:r>
              <a:rPr lang="en-US" altLang="zh-CN" sz="2800" b="1" dirty="0">
                <a:latin typeface="宋体" panose="02010600030101010101" pitchFamily="2" charset="-122"/>
              </a:rPr>
              <a:t>______</a:t>
            </a:r>
            <a:r>
              <a:rPr lang="zh-CN" altLang="en-US" sz="2800" b="1" dirty="0">
                <a:latin typeface="宋体" panose="02010600030101010101" pitchFamily="2" charset="-122"/>
              </a:rPr>
              <a:t>，所对的弧</a:t>
            </a:r>
            <a:r>
              <a:rPr lang="en-US" altLang="zh-CN" sz="2800" b="1" dirty="0">
                <a:latin typeface="宋体" panose="02010600030101010101" pitchFamily="2" charset="-122"/>
              </a:rPr>
              <a:t>______</a:t>
            </a:r>
            <a:r>
              <a:rPr lang="zh-CN" altLang="en-US" sz="2800" b="1" dirty="0">
                <a:latin typeface="宋体" panose="02010600030101010101" pitchFamily="2" charset="-122"/>
              </a:rPr>
              <a:t>．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sp>
        <p:nvSpPr>
          <p:cNvPr id="19459" name="Rectangle 6"/>
          <p:cNvSpPr/>
          <p:nvPr/>
        </p:nvSpPr>
        <p:spPr>
          <a:xfrm>
            <a:off x="179388" y="1268413"/>
            <a:ext cx="8964612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这样，我们就得到下面的定理：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　　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在同圆或等圆中，相等的圆心角所对的弧相等，所</a:t>
            </a:r>
            <a:b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对的弦也相等．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4105" name="Text Box 9"/>
          <p:cNvSpPr txBox="1"/>
          <p:nvPr/>
        </p:nvSpPr>
        <p:spPr>
          <a:xfrm>
            <a:off x="4643438" y="3357563"/>
            <a:ext cx="10080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Pct val="10000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相等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106" name="Text Box 10"/>
          <p:cNvSpPr txBox="1"/>
          <p:nvPr/>
        </p:nvSpPr>
        <p:spPr>
          <a:xfrm>
            <a:off x="1763713" y="3827463"/>
            <a:ext cx="10080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Pct val="10000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相等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107" name="Text Box 11"/>
          <p:cNvSpPr txBox="1"/>
          <p:nvPr/>
        </p:nvSpPr>
        <p:spPr>
          <a:xfrm>
            <a:off x="4643438" y="4652963"/>
            <a:ext cx="10080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Pct val="10000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相等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4108" name="Text Box 12"/>
          <p:cNvSpPr txBox="1"/>
          <p:nvPr/>
        </p:nvSpPr>
        <p:spPr>
          <a:xfrm>
            <a:off x="1763713" y="5084763"/>
            <a:ext cx="100806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Pct val="100000"/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相等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9464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．定理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9465" name="Rectangle 18"/>
          <p:cNvSpPr/>
          <p:nvPr/>
        </p:nvSpPr>
        <p:spPr>
          <a:xfrm>
            <a:off x="179388" y="17002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5000"/>
              <a:buFont typeface="Wingdings 2" pitchFamily="18" charset="2"/>
              <a:buChar char="¡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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0000"/>
              <a:buFont typeface="Wingdings" panose="05000000000000000000" pitchFamily="2" charset="2"/>
              <a:buChar char="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90000"/>
              <a:buFont typeface="Wingdings 2" pitchFamily="18" charset="2"/>
              <a:buChar char="¡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Pct val="100000"/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　　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17429" name="Group 21"/>
          <p:cNvGrpSpPr/>
          <p:nvPr/>
        </p:nvGrpSpPr>
        <p:grpSpPr>
          <a:xfrm>
            <a:off x="6084888" y="2565400"/>
            <a:ext cx="3455987" cy="3384550"/>
            <a:chOff x="3833" y="1616"/>
            <a:chExt cx="2177" cy="2132"/>
          </a:xfrm>
        </p:grpSpPr>
        <p:grpSp>
          <p:nvGrpSpPr>
            <p:cNvPr id="19468" name="Group 20"/>
            <p:cNvGrpSpPr/>
            <p:nvPr/>
          </p:nvGrpSpPr>
          <p:grpSpPr>
            <a:xfrm>
              <a:off x="3833" y="1616"/>
              <a:ext cx="2177" cy="2132"/>
              <a:chOff x="3833" y="1616"/>
              <a:chExt cx="2177" cy="2132"/>
            </a:xfrm>
          </p:grpSpPr>
          <p:sp>
            <p:nvSpPr>
              <p:cNvPr id="19470" name="Rectangle 14"/>
              <p:cNvSpPr/>
              <p:nvPr/>
            </p:nvSpPr>
            <p:spPr>
              <a:xfrm>
                <a:off x="3859" y="1616"/>
                <a:ext cx="1752" cy="2132"/>
              </a:xfrm>
              <a:prstGeom prst="rect">
                <a:avLst/>
              </a:prstGeom>
              <a:solidFill>
                <a:schemeClr val="accent1"/>
              </a:solidFill>
              <a:ln w="38100" cap="flat" cmpd="sng">
                <a:solidFill>
                  <a:schemeClr val="hlink"/>
                </a:solidFill>
                <a:prstDash val="solid"/>
                <a:miter/>
                <a:headEnd type="none" w="med" len="med"/>
                <a:tailEnd type="none" w="med" len="med"/>
              </a:ln>
              <a:effectLst>
                <a:outerShdw dist="107763" dir="2699999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5000"/>
                  <a:buFont typeface="Wingdings 2" pitchFamily="18" charset="2"/>
                  <a:buChar char="¡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5000"/>
                  <a:buFont typeface="Wingdings" panose="05000000000000000000" pitchFamily="2" charset="2"/>
                  <a:buChar char="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 2" pitchFamily="18" charset="2"/>
                  <a:buChar char="¡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Char char="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 2" pitchFamily="18" charset="2"/>
                  <a:buChar char="¡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Pct val="100000"/>
                  <a:buNone/>
                </a:pPr>
                <a:endParaRPr lang="en-US" altLang="zh-CN" sz="2800" b="1" dirty="0">
                  <a:solidFill>
                    <a:srgbClr val="FF0000"/>
                  </a:solidFill>
                </a:endParaRPr>
              </a:p>
              <a:p>
                <a:pPr marL="0" lvl="0" indent="0" eaLnBrk="1" hangingPunct="1">
                  <a:spcBef>
                    <a:spcPct val="0"/>
                  </a:spcBef>
                  <a:buClrTx/>
                  <a:buSzPct val="100000"/>
                  <a:buNone/>
                </a:pPr>
                <a:r>
                  <a:rPr lang="zh-CN" altLang="en-US" sz="2800" b="1" dirty="0">
                    <a:solidFill>
                      <a:srgbClr val="FF0000"/>
                    </a:solidFill>
                  </a:rPr>
                  <a:t>　　</a:t>
                </a:r>
                <a:endParaRPr lang="zh-CN" altLang="en-US" sz="28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471" name="Rectangle 19"/>
              <p:cNvSpPr/>
              <p:nvPr/>
            </p:nvSpPr>
            <p:spPr>
              <a:xfrm>
                <a:off x="3833" y="2006"/>
                <a:ext cx="2177" cy="16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85000"/>
                  <a:buFont typeface="Wingdings 2" pitchFamily="18" charset="2"/>
                  <a:buChar char="¡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5000"/>
                  <a:buFont typeface="Wingdings" panose="05000000000000000000" pitchFamily="2" charset="2"/>
                  <a:buChar char="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 2" pitchFamily="18" charset="2"/>
                  <a:buChar char="¡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90000"/>
                  <a:buFont typeface="Wingdings" panose="05000000000000000000" pitchFamily="2" charset="2"/>
                  <a:buChar char="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90000"/>
                  <a:buFont typeface="Wingdings 2" pitchFamily="18" charset="2"/>
                  <a:buChar char="¡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Tx/>
                  <a:buSzPct val="100000"/>
                  <a:buNone/>
                </a:pPr>
                <a: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　　同圆或等圆</a:t>
                </a:r>
                <a:b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</a:br>
                <a: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中，两个圆心角、</a:t>
                </a:r>
                <a:b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</a:br>
                <a: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两条弧、两条弦</a:t>
                </a:r>
                <a:b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</a:br>
                <a: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中有一组量相等，</a:t>
                </a:r>
                <a:endPara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ClrTx/>
                  <a:buSzPct val="100000"/>
                  <a:buNone/>
                </a:pPr>
                <a: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它们所对应的其</a:t>
                </a:r>
                <a:endPara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  <a:p>
                <a:pPr marL="0" lvl="0" indent="0" eaLnBrk="1" hangingPunct="1">
                  <a:spcBef>
                    <a:spcPct val="0"/>
                  </a:spcBef>
                  <a:buClrTx/>
                  <a:buSzPct val="100000"/>
                  <a:buNone/>
                </a:pPr>
                <a:r>
                  <a:rPr lang="zh-CN" altLang="en-US" sz="2800" b="1" dirty="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余各组量也相等．</a:t>
                </a:r>
                <a:endParaRPr lang="zh-CN" altLang="en-US" sz="2800" b="1" dirty="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9469" name="Oval 15"/>
            <p:cNvSpPr/>
            <p:nvPr/>
          </p:nvSpPr>
          <p:spPr>
            <a:xfrm>
              <a:off x="4663" y="1795"/>
              <a:ext cx="61" cy="59"/>
            </a:xfrm>
            <a:prstGeom prst="ellipse">
              <a:avLst/>
            </a:prstGeom>
            <a:solidFill>
              <a:srgbClr val="FF0000"/>
            </a:solidFill>
            <a:ln w="28575" cap="flat" cmpd="sng">
              <a:solidFill>
                <a:schemeClr val="hlink"/>
              </a:solidFill>
              <a:prstDash val="solid"/>
              <a:headEnd type="none" w="med" len="med"/>
              <a:tailEnd type="none" w="med" len="med"/>
            </a:ln>
            <a:effectLst>
              <a:outerShdw dist="71842" dir="2699999" algn="ctr" rotWithShape="0">
                <a:schemeClr val="tx1">
                  <a:alpha val="50000"/>
                </a:schemeClr>
              </a:outerShdw>
            </a:effectLst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5000"/>
                <a:buFont typeface="Wingdings 2" pitchFamily="18" charset="2"/>
                <a:buChar char="¡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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 2" pitchFamily="18" charset="2"/>
                <a:buChar char="¡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90000"/>
                <a:buFont typeface="Wingdings" panose="05000000000000000000" pitchFamily="2" charset="2"/>
                <a:buChar char="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90000"/>
                <a:buFont typeface="Wingdings 2" pitchFamily="18" charset="2"/>
                <a:buChar char="¡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ClrTx/>
                <a:buSzPct val="100000"/>
                <a:buNone/>
              </a:pPr>
              <a:endParaRPr lang="zh-CN" altLang="en-US" sz="2800" b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  <p:bldP spid="4105" grpId="0"/>
      <p:bldP spid="4106" grpId="0"/>
      <p:bldP spid="4107" grpId="0"/>
      <p:bldP spid="41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62" name="Text Box 42"/>
          <p:cNvSpPr txBox="1"/>
          <p:nvPr/>
        </p:nvSpPr>
        <p:spPr>
          <a:xfrm>
            <a:off x="179388" y="3870325"/>
            <a:ext cx="7129462" cy="26543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因为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AB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CD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，所以</a:t>
            </a:r>
            <a:r>
              <a:rPr lang="zh-CN" altLang="en-US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AOB=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COD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又因为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AO=CO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BO=DO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所以　△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AOB</a:t>
            </a:r>
            <a:r>
              <a:rPr lang="en-US" altLang="zh-CN" sz="28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≌ △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COD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又因为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、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OF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是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AB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与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CD </a:t>
            </a:r>
            <a:b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对应边上的高，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所以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OE</a:t>
            </a:r>
            <a:r>
              <a: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solidFill>
                  <a:srgbClr val="FF0000"/>
                </a:solidFill>
                <a:latin typeface="Times New Roman" panose="02020603050405020304" pitchFamily="18" charset="0"/>
              </a:rPr>
              <a:t>OF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3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．巩固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97320" name="Rectangle 40"/>
          <p:cNvSpPr/>
          <p:nvPr/>
        </p:nvSpPr>
        <p:spPr>
          <a:xfrm>
            <a:off x="5861050" y="1685925"/>
            <a:ext cx="32480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AOB=</a:t>
            </a:r>
            <a:r>
              <a:rPr lang="en-US" altLang="zh-CN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COD</a:t>
            </a:r>
            <a:endParaRPr lang="zh-CN" altLang="en-US" sz="2800" i="1" dirty="0">
              <a:latin typeface="Times New Roman" panose="02020603050405020304" pitchFamily="18" charset="0"/>
            </a:endParaRPr>
          </a:p>
        </p:txBody>
      </p:sp>
      <p:grpSp>
        <p:nvGrpSpPr>
          <p:cNvPr id="97324" name="Group 44"/>
          <p:cNvGrpSpPr/>
          <p:nvPr/>
        </p:nvGrpSpPr>
        <p:grpSpPr>
          <a:xfrm>
            <a:off x="4211638" y="1700213"/>
            <a:ext cx="1655762" cy="550862"/>
            <a:chOff x="2653" y="1071"/>
            <a:chExt cx="1043" cy="347"/>
          </a:xfrm>
        </p:grpSpPr>
        <p:grpSp>
          <p:nvGrpSpPr>
            <p:cNvPr id="20516" name="Group 37"/>
            <p:cNvGrpSpPr/>
            <p:nvPr/>
          </p:nvGrpSpPr>
          <p:grpSpPr>
            <a:xfrm>
              <a:off x="2653" y="1071"/>
              <a:ext cx="589" cy="347"/>
              <a:chOff x="4241" y="506"/>
              <a:chExt cx="589" cy="347"/>
            </a:xfrm>
          </p:grpSpPr>
          <p:sp>
            <p:nvSpPr>
              <p:cNvPr id="20520" name="Rectangle 38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AB=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0521" name="Arc 39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0517" name="Group 41"/>
            <p:cNvGrpSpPr/>
            <p:nvPr/>
          </p:nvGrpSpPr>
          <p:grpSpPr>
            <a:xfrm>
              <a:off x="3107" y="1071"/>
              <a:ext cx="589" cy="347"/>
              <a:chOff x="4241" y="506"/>
              <a:chExt cx="589" cy="347"/>
            </a:xfrm>
          </p:grpSpPr>
          <p:sp>
            <p:nvSpPr>
              <p:cNvPr id="20518" name="Rectangle 42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0519" name="Arc 43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20486" name="Group 71"/>
          <p:cNvGrpSpPr/>
          <p:nvPr/>
        </p:nvGrpSpPr>
        <p:grpSpPr>
          <a:xfrm>
            <a:off x="179388" y="1268413"/>
            <a:ext cx="8964612" cy="2654300"/>
            <a:chOff x="113" y="799"/>
            <a:chExt cx="5647" cy="1672"/>
          </a:xfrm>
        </p:grpSpPr>
        <p:sp>
          <p:nvSpPr>
            <p:cNvPr id="20508" name="Text Box 4"/>
            <p:cNvSpPr txBox="1"/>
            <p:nvPr/>
          </p:nvSpPr>
          <p:spPr>
            <a:xfrm>
              <a:off x="113" y="799"/>
              <a:ext cx="5647" cy="16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　　如图，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AB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、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CD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是⊙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的两条弦：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）如果 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AB=CD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，那么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________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______________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；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2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）如果  　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 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　，那么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________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______________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；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3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）如果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AOB=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COD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，那么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________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</a:t>
              </a:r>
              <a:r>
                <a:rPr lang="en-US" altLang="zh-CN" sz="2800" b="1" dirty="0">
                  <a:latin typeface="Times New Roman" panose="02020603050405020304" pitchFamily="18" charset="0"/>
                </a:rPr>
                <a:t>_______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；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4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）如果 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AB=CD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OE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⊥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AB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于 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E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OF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⊥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CD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于 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F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，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OE </a:t>
              </a:r>
              <a:br>
                <a:rPr lang="en-US" altLang="zh-CN" sz="2800" i="1" dirty="0">
                  <a:latin typeface="Times New Roman" panose="02020603050405020304" pitchFamily="18" charset="0"/>
                </a:rPr>
              </a:br>
              <a:r>
                <a:rPr lang="zh-CN" altLang="en-US" sz="2800" b="1" dirty="0">
                  <a:latin typeface="Times New Roman" panose="02020603050405020304" pitchFamily="18" charset="0"/>
                </a:rPr>
                <a:t>与 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OF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相等吗？为什么？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20509" name="Group 45"/>
            <p:cNvGrpSpPr/>
            <p:nvPr/>
          </p:nvGrpSpPr>
          <p:grpSpPr>
            <a:xfrm>
              <a:off x="1174" y="1329"/>
              <a:ext cx="1043" cy="347"/>
              <a:chOff x="2653" y="1071"/>
              <a:chExt cx="1043" cy="347"/>
            </a:xfrm>
          </p:grpSpPr>
          <p:grpSp>
            <p:nvGrpSpPr>
              <p:cNvPr id="20510" name="Group 46"/>
              <p:cNvGrpSpPr/>
              <p:nvPr/>
            </p:nvGrpSpPr>
            <p:grpSpPr>
              <a:xfrm>
                <a:off x="2653" y="1071"/>
                <a:ext cx="589" cy="347"/>
                <a:chOff x="4241" y="506"/>
                <a:chExt cx="589" cy="347"/>
              </a:xfrm>
            </p:grpSpPr>
            <p:sp>
              <p:nvSpPr>
                <p:cNvPr id="20514" name="Rectangle 47"/>
                <p:cNvSpPr/>
                <p:nvPr/>
              </p:nvSpPr>
              <p:spPr>
                <a:xfrm>
                  <a:off x="4241" y="506"/>
                  <a:ext cx="589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8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AB</a:t>
                  </a:r>
                  <a:endParaRPr lang="en-US" altLang="zh-CN" sz="2800" i="1" dirty="0"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0515" name="Arc 48"/>
                <p:cNvSpPr/>
                <p:nvPr/>
              </p:nvSpPr>
              <p:spPr>
                <a:xfrm>
                  <a:off x="4344" y="536"/>
                  <a:ext cx="212" cy="3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1" y="5"/>
                    </a:cxn>
                  </a:cxnLst>
                  <a:pathLst>
                    <a:path w="14482" h="21600" fill="none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</a:path>
                    <a:path w="14482" h="21600" stroke="0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  <a:lnTo>
                        <a:pt x="6640" y="21600"/>
                      </a:lnTo>
                      <a:lnTo>
                        <a:pt x="-1" y="1045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20511" name="Group 49"/>
              <p:cNvGrpSpPr/>
              <p:nvPr/>
            </p:nvGrpSpPr>
            <p:grpSpPr>
              <a:xfrm>
                <a:off x="3107" y="1071"/>
                <a:ext cx="589" cy="347"/>
                <a:chOff x="4241" y="506"/>
                <a:chExt cx="589" cy="347"/>
              </a:xfrm>
            </p:grpSpPr>
            <p:sp>
              <p:nvSpPr>
                <p:cNvPr id="20512" name="Rectangle 50"/>
                <p:cNvSpPr/>
                <p:nvPr/>
              </p:nvSpPr>
              <p:spPr>
                <a:xfrm>
                  <a:off x="4241" y="506"/>
                  <a:ext cx="589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8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</a:t>
                  </a:r>
                  <a:endParaRPr lang="en-US" altLang="zh-CN" sz="2800" i="1" dirty="0"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0513" name="Arc 51"/>
                <p:cNvSpPr/>
                <p:nvPr/>
              </p:nvSpPr>
              <p:spPr>
                <a:xfrm>
                  <a:off x="4344" y="536"/>
                  <a:ext cx="212" cy="3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1" y="5"/>
                    </a:cxn>
                  </a:cxnLst>
                  <a:pathLst>
                    <a:path w="14482" h="21600" fill="none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</a:path>
                    <a:path w="14482" h="21600" stroke="0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  <a:lnTo>
                        <a:pt x="6640" y="21600"/>
                      </a:lnTo>
                      <a:lnTo>
                        <a:pt x="-1" y="1045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</p:grpSp>
      </p:grpSp>
      <p:grpSp>
        <p:nvGrpSpPr>
          <p:cNvPr id="97332" name="Group 52"/>
          <p:cNvGrpSpPr/>
          <p:nvPr/>
        </p:nvGrpSpPr>
        <p:grpSpPr>
          <a:xfrm>
            <a:off x="5364163" y="2565400"/>
            <a:ext cx="1655762" cy="550863"/>
            <a:chOff x="2653" y="1071"/>
            <a:chExt cx="1043" cy="347"/>
          </a:xfrm>
        </p:grpSpPr>
        <p:grpSp>
          <p:nvGrpSpPr>
            <p:cNvPr id="20502" name="Group 53"/>
            <p:cNvGrpSpPr/>
            <p:nvPr/>
          </p:nvGrpSpPr>
          <p:grpSpPr>
            <a:xfrm>
              <a:off x="2653" y="1071"/>
              <a:ext cx="589" cy="347"/>
              <a:chOff x="4241" y="506"/>
              <a:chExt cx="589" cy="347"/>
            </a:xfrm>
          </p:grpSpPr>
          <p:sp>
            <p:nvSpPr>
              <p:cNvPr id="20506" name="Rectangle 54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AB=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0507" name="Arc 55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0503" name="Group 56"/>
            <p:cNvGrpSpPr/>
            <p:nvPr/>
          </p:nvGrpSpPr>
          <p:grpSpPr>
            <a:xfrm>
              <a:off x="3107" y="1071"/>
              <a:ext cx="589" cy="347"/>
              <a:chOff x="4241" y="506"/>
              <a:chExt cx="589" cy="347"/>
            </a:xfrm>
          </p:grpSpPr>
          <p:sp>
            <p:nvSpPr>
              <p:cNvPr id="20504" name="Rectangle 57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CD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0505" name="Arc 58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97339" name="Rectangle 59"/>
          <p:cNvSpPr/>
          <p:nvPr/>
        </p:nvSpPr>
        <p:spPr>
          <a:xfrm>
            <a:off x="4211638" y="2133600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AB=CD</a:t>
            </a:r>
            <a:endParaRPr lang="zh-CN" altLang="en-US" sz="2800" i="1" dirty="0">
              <a:latin typeface="Times New Roman" panose="02020603050405020304" pitchFamily="18" charset="0"/>
            </a:endParaRPr>
          </a:p>
        </p:txBody>
      </p:sp>
      <p:sp>
        <p:nvSpPr>
          <p:cNvPr id="97340" name="Rectangle 60"/>
          <p:cNvSpPr/>
          <p:nvPr/>
        </p:nvSpPr>
        <p:spPr>
          <a:xfrm>
            <a:off x="5867400" y="2133600"/>
            <a:ext cx="32480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AOB=</a:t>
            </a:r>
            <a:r>
              <a:rPr lang="en-US" altLang="zh-CN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COD</a:t>
            </a:r>
            <a:endParaRPr lang="zh-CN" altLang="en-US" sz="2800" i="1" dirty="0">
              <a:latin typeface="Times New Roman" panose="02020603050405020304" pitchFamily="18" charset="0"/>
            </a:endParaRPr>
          </a:p>
        </p:txBody>
      </p:sp>
      <p:sp>
        <p:nvSpPr>
          <p:cNvPr id="97341" name="Rectangle 61"/>
          <p:cNvSpPr/>
          <p:nvPr/>
        </p:nvSpPr>
        <p:spPr>
          <a:xfrm>
            <a:off x="7092950" y="2549525"/>
            <a:ext cx="18002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AB=CD</a:t>
            </a:r>
            <a:endParaRPr lang="zh-CN" altLang="en-US" sz="2800" i="1" dirty="0">
              <a:latin typeface="Times New Roman" panose="02020603050405020304" pitchFamily="18" charset="0"/>
            </a:endParaRPr>
          </a:p>
        </p:txBody>
      </p:sp>
      <p:sp>
        <p:nvSpPr>
          <p:cNvPr id="97342" name="Rectangle 62"/>
          <p:cNvSpPr/>
          <p:nvPr/>
        </p:nvSpPr>
        <p:spPr>
          <a:xfrm>
            <a:off x="4713288" y="3357563"/>
            <a:ext cx="16589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</a:rPr>
              <a:t>相等．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0492" name="Group 70"/>
          <p:cNvGrpSpPr/>
          <p:nvPr/>
        </p:nvGrpSpPr>
        <p:grpSpPr>
          <a:xfrm>
            <a:off x="6084888" y="3860800"/>
            <a:ext cx="3024187" cy="2808288"/>
            <a:chOff x="3787" y="2523"/>
            <a:chExt cx="1905" cy="1769"/>
          </a:xfrm>
        </p:grpSpPr>
        <p:pic>
          <p:nvPicPr>
            <p:cNvPr id="20494" name="Picture 3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878" y="2523"/>
              <a:ext cx="1590" cy="159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0495" name="Rectangle 63"/>
            <p:cNvSpPr/>
            <p:nvPr/>
          </p:nvSpPr>
          <p:spPr>
            <a:xfrm>
              <a:off x="3787" y="2831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0496" name="Rectangle 64"/>
            <p:cNvSpPr/>
            <p:nvPr/>
          </p:nvSpPr>
          <p:spPr>
            <a:xfrm>
              <a:off x="5239" y="2614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0497" name="Rectangle 65"/>
            <p:cNvSpPr/>
            <p:nvPr/>
          </p:nvSpPr>
          <p:spPr>
            <a:xfrm>
              <a:off x="4286" y="3965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0498" name="Rectangle 66"/>
            <p:cNvSpPr/>
            <p:nvPr/>
          </p:nvSpPr>
          <p:spPr>
            <a:xfrm>
              <a:off x="5343" y="2886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0499" name="Rectangle 67"/>
            <p:cNvSpPr/>
            <p:nvPr/>
          </p:nvSpPr>
          <p:spPr>
            <a:xfrm>
              <a:off x="4513" y="2659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E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0500" name="Rectangle 68"/>
            <p:cNvSpPr/>
            <p:nvPr/>
          </p:nvSpPr>
          <p:spPr>
            <a:xfrm>
              <a:off x="4921" y="3475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F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0501" name="Rectangle 69"/>
            <p:cNvSpPr/>
            <p:nvPr/>
          </p:nvSpPr>
          <p:spPr>
            <a:xfrm>
              <a:off x="4422" y="3249"/>
              <a:ext cx="34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>
                                            <p:txEl>
                                              <p:charRg st="24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>
                                            <p:txEl>
                                              <p:charRg st="43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>
                                            <p:txEl>
                                              <p:charRg st="61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2">
                                            <p:txEl>
                                              <p:charRg st="94" end="1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320" grpId="0"/>
      <p:bldP spid="97339" grpId="0"/>
      <p:bldP spid="97340" grpId="0"/>
      <p:bldP spid="97341" grpId="0"/>
      <p:bldP spid="973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8" name="Rectangle 6"/>
          <p:cNvSpPr/>
          <p:nvPr/>
        </p:nvSpPr>
        <p:spPr>
          <a:xfrm>
            <a:off x="-107950" y="2708275"/>
            <a:ext cx="72723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　∴　</a:t>
            </a:r>
            <a:r>
              <a:rPr lang="en-US" altLang="zh-CN" sz="2800" i="1" dirty="0">
                <a:latin typeface="Times New Roman" panose="02020603050405020304" pitchFamily="18" charset="0"/>
              </a:rPr>
              <a:t>AB</a:t>
            </a:r>
            <a:r>
              <a:rPr lang="en-US" altLang="zh-CN" sz="2800" b="1" i="1" dirty="0"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</a:rPr>
              <a:t>AC</a:t>
            </a:r>
            <a:r>
              <a:rPr lang="zh-CN" altLang="en-US" sz="2800" b="1" dirty="0">
                <a:latin typeface="Times New Roman" panose="02020603050405020304" pitchFamily="18" charset="0"/>
              </a:rPr>
              <a:t>，△</a:t>
            </a:r>
            <a:r>
              <a:rPr lang="en-US" altLang="zh-CN" sz="2800" i="1" dirty="0">
                <a:latin typeface="Times New Roman" panose="02020603050405020304" pitchFamily="18" charset="0"/>
              </a:rPr>
              <a:t>ABC</a:t>
            </a:r>
            <a:r>
              <a:rPr lang="en-US" altLang="zh-CN" sz="2800" b="1" i="1" dirty="0"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等腰三角形．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199" name="Rectangle 7"/>
          <p:cNvSpPr/>
          <p:nvPr/>
        </p:nvSpPr>
        <p:spPr>
          <a:xfrm>
            <a:off x="-107950" y="3140075"/>
            <a:ext cx="51847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　又</a:t>
            </a:r>
            <a:r>
              <a:rPr lang="zh-CN" altLang="en-US" sz="2800" dirty="0">
                <a:latin typeface="Times New Roman" panose="02020603050405020304" pitchFamily="18" charset="0"/>
              </a:rPr>
              <a:t>　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ACB</a:t>
            </a:r>
            <a:r>
              <a:rPr lang="en-US" altLang="zh-CN" sz="2800" dirty="0">
                <a:latin typeface="Times New Roman" panose="02020603050405020304" pitchFamily="18" charset="0"/>
              </a:rPr>
              <a:t>=60°</a:t>
            </a:r>
            <a:r>
              <a:rPr lang="zh-CN" altLang="en-US" sz="2800" b="1" dirty="0">
                <a:latin typeface="Times New Roman" panose="02020603050405020304" pitchFamily="18" charset="0"/>
              </a:rPr>
              <a:t>，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00" name="Rectangle 8"/>
          <p:cNvSpPr/>
          <p:nvPr/>
        </p:nvSpPr>
        <p:spPr>
          <a:xfrm>
            <a:off x="-107950" y="3571875"/>
            <a:ext cx="5588000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　∴　</a:t>
            </a:r>
            <a:r>
              <a:rPr lang="en-US" altLang="zh-CN" sz="2800" b="1" dirty="0">
                <a:latin typeface="Times New Roman" panose="02020603050405020304" pitchFamily="18" charset="0"/>
              </a:rPr>
              <a:t>△</a:t>
            </a:r>
            <a:r>
              <a:rPr lang="en-US" altLang="zh-CN" sz="2800" i="1" dirty="0">
                <a:latin typeface="Times New Roman" panose="02020603050405020304" pitchFamily="18" charset="0"/>
              </a:rPr>
              <a:t>ABC </a:t>
            </a:r>
            <a:r>
              <a:rPr lang="zh-CN" altLang="en-US" sz="2800" b="1" dirty="0">
                <a:latin typeface="Times New Roman" panose="02020603050405020304" pitchFamily="18" charset="0"/>
              </a:rPr>
              <a:t>是等边三角形，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i="1" dirty="0">
                <a:latin typeface="Times New Roman" panose="02020603050405020304" pitchFamily="18" charset="0"/>
              </a:rPr>
              <a:t>　　　　　</a:t>
            </a:r>
            <a:r>
              <a:rPr lang="en-US" altLang="zh-CN" sz="2800" i="1" dirty="0">
                <a:latin typeface="Times New Roman" panose="02020603050405020304" pitchFamily="18" charset="0"/>
              </a:rPr>
              <a:t>AB=BC=CA</a:t>
            </a:r>
            <a:r>
              <a:rPr lang="zh-CN" altLang="en-US" sz="2800" b="1" dirty="0"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201" name="Rectangle 9"/>
          <p:cNvSpPr/>
          <p:nvPr/>
        </p:nvSpPr>
        <p:spPr>
          <a:xfrm>
            <a:off x="-107950" y="4421188"/>
            <a:ext cx="590867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　∴　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AOB</a:t>
            </a:r>
            <a:r>
              <a:rPr lang="en-US" altLang="zh-CN" sz="2800" dirty="0">
                <a:latin typeface="Times New Roman" panose="02020603050405020304" pitchFamily="18" charset="0"/>
              </a:rPr>
              <a:t>=∠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BOC</a:t>
            </a:r>
            <a:r>
              <a:rPr lang="en-US" altLang="zh-CN" sz="2800" dirty="0">
                <a:latin typeface="Times New Roman" panose="02020603050405020304" pitchFamily="18" charset="0"/>
              </a:rPr>
              <a:t>=∠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AOC</a:t>
            </a:r>
            <a:r>
              <a:rPr lang="zh-CN" altLang="en-US" sz="2800" b="1" dirty="0"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1510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．例题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21511" name="Group 39"/>
          <p:cNvGrpSpPr/>
          <p:nvPr/>
        </p:nvGrpSpPr>
        <p:grpSpPr>
          <a:xfrm>
            <a:off x="179388" y="1196975"/>
            <a:ext cx="8964612" cy="946150"/>
            <a:chOff x="113" y="754"/>
            <a:chExt cx="5647" cy="596"/>
          </a:xfrm>
        </p:grpSpPr>
        <p:sp>
          <p:nvSpPr>
            <p:cNvPr id="21533" name="Text Box 4"/>
            <p:cNvSpPr txBox="1"/>
            <p:nvPr/>
          </p:nvSpPr>
          <p:spPr>
            <a:xfrm>
              <a:off x="113" y="754"/>
              <a:ext cx="5647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　　例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　如图，在⊙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r>
                <a:rPr lang="en-US" altLang="zh-CN" sz="2800" b="1" i="1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中，　  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　  ，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ACB</a:t>
              </a:r>
              <a:r>
                <a:rPr lang="en-US" altLang="zh-CN" sz="2800" b="1" i="1" dirty="0">
                  <a:latin typeface="Times New Roman" panose="02020603050405020304" pitchFamily="18" charset="0"/>
                </a:rPr>
                <a:t> 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=60°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．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　　求证：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AOB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BOC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AOC</a:t>
              </a:r>
              <a:r>
                <a:rPr lang="zh-CN" altLang="en-US" sz="2800" b="1" dirty="0">
                  <a:latin typeface="Times New Roman" panose="02020603050405020304" pitchFamily="18" charset="0"/>
                </a:rPr>
                <a:t>．</a:t>
              </a:r>
              <a:endParaRPr lang="en-US" altLang="zh-CN" sz="2800" b="1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21534" name="Group 78"/>
            <p:cNvGrpSpPr/>
            <p:nvPr/>
          </p:nvGrpSpPr>
          <p:grpSpPr>
            <a:xfrm>
              <a:off x="2971" y="757"/>
              <a:ext cx="589" cy="347"/>
              <a:chOff x="4241" y="506"/>
              <a:chExt cx="589" cy="347"/>
            </a:xfrm>
          </p:grpSpPr>
          <p:sp>
            <p:nvSpPr>
              <p:cNvPr id="21538" name="Rectangle 79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1539" name="Arc 80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1535" name="Group 81"/>
            <p:cNvGrpSpPr/>
            <p:nvPr/>
          </p:nvGrpSpPr>
          <p:grpSpPr>
            <a:xfrm>
              <a:off x="3431" y="757"/>
              <a:ext cx="589" cy="347"/>
              <a:chOff x="4241" y="506"/>
              <a:chExt cx="589" cy="347"/>
            </a:xfrm>
          </p:grpSpPr>
          <p:sp>
            <p:nvSpPr>
              <p:cNvPr id="21536" name="Rectangle 82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1537" name="Arc 83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sp>
        <p:nvSpPr>
          <p:cNvPr id="8197" name="Rectangle 5"/>
          <p:cNvSpPr/>
          <p:nvPr/>
        </p:nvSpPr>
        <p:spPr>
          <a:xfrm>
            <a:off x="898525" y="2189163"/>
            <a:ext cx="49688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证明： 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grpSp>
        <p:nvGrpSpPr>
          <p:cNvPr id="85093" name="Group 101"/>
          <p:cNvGrpSpPr/>
          <p:nvPr/>
        </p:nvGrpSpPr>
        <p:grpSpPr>
          <a:xfrm>
            <a:off x="2073275" y="2230438"/>
            <a:ext cx="2430463" cy="550862"/>
            <a:chOff x="2579" y="164"/>
            <a:chExt cx="1531" cy="347"/>
          </a:xfrm>
        </p:grpSpPr>
        <p:grpSp>
          <p:nvGrpSpPr>
            <p:cNvPr id="21526" name="Group 102"/>
            <p:cNvGrpSpPr/>
            <p:nvPr/>
          </p:nvGrpSpPr>
          <p:grpSpPr>
            <a:xfrm>
              <a:off x="3061" y="164"/>
              <a:ext cx="589" cy="347"/>
              <a:chOff x="4241" y="506"/>
              <a:chExt cx="589" cy="347"/>
            </a:xfrm>
          </p:grpSpPr>
          <p:sp>
            <p:nvSpPr>
              <p:cNvPr id="21531" name="Rectangle 103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AB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1532" name="Arc 104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grpSp>
          <p:nvGrpSpPr>
            <p:cNvPr id="21527" name="Group 105"/>
            <p:cNvGrpSpPr/>
            <p:nvPr/>
          </p:nvGrpSpPr>
          <p:grpSpPr>
            <a:xfrm>
              <a:off x="3521" y="164"/>
              <a:ext cx="589" cy="347"/>
              <a:chOff x="4241" y="506"/>
              <a:chExt cx="589" cy="347"/>
            </a:xfrm>
          </p:grpSpPr>
          <p:sp>
            <p:nvSpPr>
              <p:cNvPr id="21529" name="Rectangle 106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AC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21530" name="Arc 107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21528" name="Rectangle 108"/>
            <p:cNvSpPr/>
            <p:nvPr/>
          </p:nvSpPr>
          <p:spPr>
            <a:xfrm>
              <a:off x="2579" y="164"/>
              <a:ext cx="137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latin typeface="Times New Roman" panose="02020603050405020304" pitchFamily="18" charset="0"/>
                </a:rPr>
                <a:t>∵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　　  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21514" name="Group 116"/>
          <p:cNvGrpSpPr/>
          <p:nvPr/>
        </p:nvGrpSpPr>
        <p:grpSpPr>
          <a:xfrm>
            <a:off x="5940425" y="3630613"/>
            <a:ext cx="2951163" cy="2751137"/>
            <a:chOff x="3742" y="2105"/>
            <a:chExt cx="1859" cy="1733"/>
          </a:xfrm>
        </p:grpSpPr>
        <p:sp>
          <p:nvSpPr>
            <p:cNvPr id="21516" name="Text Box 17"/>
            <p:cNvSpPr txBox="1"/>
            <p:nvPr/>
          </p:nvSpPr>
          <p:spPr>
            <a:xfrm>
              <a:off x="4468" y="2105"/>
              <a:ext cx="5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1517" name="Text Box 18"/>
            <p:cNvSpPr txBox="1"/>
            <p:nvPr/>
          </p:nvSpPr>
          <p:spPr>
            <a:xfrm>
              <a:off x="3742" y="3375"/>
              <a:ext cx="5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1518" name="Text Box 19"/>
            <p:cNvSpPr txBox="1"/>
            <p:nvPr/>
          </p:nvSpPr>
          <p:spPr>
            <a:xfrm>
              <a:off x="5193" y="3385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1519" name="Text Box 20"/>
            <p:cNvSpPr txBox="1"/>
            <p:nvPr/>
          </p:nvSpPr>
          <p:spPr>
            <a:xfrm>
              <a:off x="4286" y="2886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1520" name="Oval 110"/>
            <p:cNvSpPr>
              <a:spLocks noChangeAspect="1"/>
            </p:cNvSpPr>
            <p:nvPr/>
          </p:nvSpPr>
          <p:spPr>
            <a:xfrm>
              <a:off x="3878" y="2387"/>
              <a:ext cx="1451" cy="1451"/>
            </a:xfrm>
            <a:prstGeom prst="ellipse">
              <a:avLst/>
            </a:prstGeom>
            <a:noFill/>
            <a:ln w="28575" cap="flat" cmpd="sng">
              <a:solidFill>
                <a:srgbClr val="008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sp>
          <p:nvSpPr>
            <p:cNvPr id="21521" name="AutoShape 111"/>
            <p:cNvSpPr>
              <a:spLocks noChangeAspect="1"/>
            </p:cNvSpPr>
            <p:nvPr/>
          </p:nvSpPr>
          <p:spPr>
            <a:xfrm>
              <a:off x="3981" y="2393"/>
              <a:ext cx="1247" cy="1078"/>
            </a:xfrm>
            <a:prstGeom prst="triangle">
              <a:avLst>
                <a:gd name="adj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cxnSp>
          <p:nvCxnSpPr>
            <p:cNvPr id="21522" name="AutoShape 112"/>
            <p:cNvCxnSpPr>
              <a:stCxn id="21525" idx="0"/>
              <a:endCxn id="21521" idx="0"/>
            </p:cNvCxnSpPr>
            <p:nvPr/>
          </p:nvCxnSpPr>
          <p:spPr>
            <a:xfrm flipV="1">
              <a:off x="4603" y="2384"/>
              <a:ext cx="2" cy="703"/>
            </a:xfrm>
            <a:prstGeom prst="straightConnector1">
              <a:avLst/>
            </a:prstGeom>
            <a:ln w="95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23" name="AutoShape 113"/>
            <p:cNvCxnSpPr/>
            <p:nvPr/>
          </p:nvCxnSpPr>
          <p:spPr>
            <a:xfrm flipV="1">
              <a:off x="3981" y="3117"/>
              <a:ext cx="606" cy="355"/>
            </a:xfrm>
            <a:prstGeom prst="straightConnector1">
              <a:avLst/>
            </a:prstGeom>
            <a:ln w="95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24" name="AutoShape 115"/>
            <p:cNvCxnSpPr/>
            <p:nvPr/>
          </p:nvCxnSpPr>
          <p:spPr>
            <a:xfrm flipH="1" flipV="1">
              <a:off x="4616" y="3117"/>
              <a:ext cx="610" cy="355"/>
            </a:xfrm>
            <a:prstGeom prst="straightConnector1">
              <a:avLst/>
            </a:prstGeom>
            <a:ln w="95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1525" name="Oval 114"/>
            <p:cNvSpPr>
              <a:spLocks noChangeAspect="1"/>
            </p:cNvSpPr>
            <p:nvPr/>
          </p:nvSpPr>
          <p:spPr>
            <a:xfrm>
              <a:off x="4580" y="3087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/>
      <p:bldP spid="8200" grpId="0"/>
      <p:bldP spid="8201" grpId="0"/>
      <p:bldP spid="819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4"/>
          <p:cNvSpPr/>
          <p:nvPr/>
        </p:nvSpPr>
        <p:spPr>
          <a:xfrm>
            <a:off x="179388" y="1268413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例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en-US" altLang="zh-CN" sz="2800" b="1" dirty="0">
                <a:latin typeface="Times New Roman" panose="02020603050405020304" pitchFamily="18" charset="0"/>
              </a:rPr>
              <a:t>    </a:t>
            </a:r>
            <a:r>
              <a:rPr lang="zh-CN" altLang="en-US" sz="2800" b="1" dirty="0">
                <a:latin typeface="Times New Roman" panose="02020603050405020304" pitchFamily="18" charset="0"/>
              </a:rPr>
              <a:t>如图，</a:t>
            </a:r>
            <a:r>
              <a:rPr lang="en-US" altLang="zh-CN" sz="2800" i="1" dirty="0">
                <a:latin typeface="Times New Roman" panose="02020603050405020304" pitchFamily="18" charset="0"/>
              </a:rPr>
              <a:t>AB</a:t>
            </a:r>
            <a:r>
              <a:rPr lang="en-US" altLang="zh-CN" sz="2800" b="1" i="1" dirty="0"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是⊙</a:t>
            </a: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r>
              <a:rPr lang="en-US" altLang="zh-CN" sz="2800" b="1" i="1" dirty="0">
                <a:latin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的直径，　  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b="1" dirty="0">
                <a:latin typeface="Times New Roman" panose="02020603050405020304" pitchFamily="18" charset="0"/>
              </a:rPr>
              <a:t>　   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b="1" dirty="0">
                <a:latin typeface="Times New Roman" panose="02020603050405020304" pitchFamily="18" charset="0"/>
              </a:rPr>
              <a:t>　   ，    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COD=</a:t>
            </a:r>
            <a:r>
              <a:rPr lang="en-US" altLang="zh-CN" sz="2800" dirty="0">
                <a:latin typeface="Times New Roman" panose="02020603050405020304" pitchFamily="18" charset="0"/>
              </a:rPr>
              <a:t>35°</a:t>
            </a:r>
            <a:r>
              <a:rPr lang="zh-CN" altLang="en-US" sz="2800" b="1" dirty="0">
                <a:latin typeface="Times New Roman" panose="02020603050405020304" pitchFamily="18" charset="0"/>
              </a:rPr>
              <a:t>，求∠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AOE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的度数．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grpSp>
        <p:nvGrpSpPr>
          <p:cNvPr id="22531" name="Group 72"/>
          <p:cNvGrpSpPr/>
          <p:nvPr/>
        </p:nvGrpSpPr>
        <p:grpSpPr>
          <a:xfrm>
            <a:off x="5580063" y="3644900"/>
            <a:ext cx="3384550" cy="2808288"/>
            <a:chOff x="3515" y="2296"/>
            <a:chExt cx="2132" cy="1769"/>
          </a:xfrm>
        </p:grpSpPr>
        <p:sp>
          <p:nvSpPr>
            <p:cNvPr id="22559" name="Oval 5"/>
            <p:cNvSpPr/>
            <p:nvPr/>
          </p:nvSpPr>
          <p:spPr>
            <a:xfrm>
              <a:off x="3741" y="2522"/>
              <a:ext cx="1543" cy="1543"/>
            </a:xfrm>
            <a:prstGeom prst="ellipse">
              <a:avLst/>
            </a:prstGeom>
            <a:noFill/>
            <a:ln w="349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·</a:t>
              </a:r>
              <a:endParaRPr lang="en-US" altLang="zh-CN" sz="2800" dirty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2560" name="Line 6"/>
            <p:cNvSpPr/>
            <p:nvPr/>
          </p:nvSpPr>
          <p:spPr>
            <a:xfrm>
              <a:off x="3741" y="3305"/>
              <a:ext cx="1543" cy="0"/>
            </a:xfrm>
            <a:prstGeom prst="line">
              <a:avLst/>
            </a:prstGeom>
            <a:ln w="349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61" name="Line 8"/>
            <p:cNvSpPr/>
            <p:nvPr/>
          </p:nvSpPr>
          <p:spPr>
            <a:xfrm rot="-2100000">
              <a:off x="4445" y="3081"/>
              <a:ext cx="771" cy="0"/>
            </a:xfrm>
            <a:prstGeom prst="line">
              <a:avLst/>
            </a:prstGeom>
            <a:ln w="349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62" name="Line 9"/>
            <p:cNvSpPr/>
            <p:nvPr/>
          </p:nvSpPr>
          <p:spPr>
            <a:xfrm rot="-4200000">
              <a:off x="4257" y="2941"/>
              <a:ext cx="771" cy="0"/>
            </a:xfrm>
            <a:prstGeom prst="line">
              <a:avLst/>
            </a:prstGeom>
            <a:ln w="349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63" name="Line 10"/>
            <p:cNvSpPr/>
            <p:nvPr/>
          </p:nvSpPr>
          <p:spPr>
            <a:xfrm rot="-6300000">
              <a:off x="4022" y="2925"/>
              <a:ext cx="771" cy="0"/>
            </a:xfrm>
            <a:prstGeom prst="line">
              <a:avLst/>
            </a:prstGeom>
            <a:ln w="3492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22564" name="Text Box 11"/>
            <p:cNvSpPr txBox="1"/>
            <p:nvPr/>
          </p:nvSpPr>
          <p:spPr>
            <a:xfrm>
              <a:off x="3515" y="3203"/>
              <a:ext cx="363" cy="327"/>
            </a:xfrm>
            <a:prstGeom prst="rect">
              <a:avLst/>
            </a:prstGeom>
            <a:noFill/>
            <a:ln w="349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2565" name="Text Box 12"/>
            <p:cNvSpPr txBox="1"/>
            <p:nvPr/>
          </p:nvSpPr>
          <p:spPr>
            <a:xfrm>
              <a:off x="4332" y="3249"/>
              <a:ext cx="409" cy="327"/>
            </a:xfrm>
            <a:prstGeom prst="rect">
              <a:avLst/>
            </a:prstGeom>
            <a:noFill/>
            <a:ln w="349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2566" name="Text Box 13"/>
            <p:cNvSpPr txBox="1"/>
            <p:nvPr/>
          </p:nvSpPr>
          <p:spPr>
            <a:xfrm>
              <a:off x="5283" y="3158"/>
              <a:ext cx="364" cy="327"/>
            </a:xfrm>
            <a:prstGeom prst="rect">
              <a:avLst/>
            </a:prstGeom>
            <a:noFill/>
            <a:ln w="349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2567" name="Text Box 14"/>
            <p:cNvSpPr txBox="1"/>
            <p:nvPr/>
          </p:nvSpPr>
          <p:spPr>
            <a:xfrm>
              <a:off x="5148" y="2659"/>
              <a:ext cx="408" cy="327"/>
            </a:xfrm>
            <a:prstGeom prst="rect">
              <a:avLst/>
            </a:prstGeom>
            <a:noFill/>
            <a:ln w="349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2568" name="Text Box 15"/>
            <p:cNvSpPr txBox="1"/>
            <p:nvPr/>
          </p:nvSpPr>
          <p:spPr>
            <a:xfrm>
              <a:off x="4739" y="2296"/>
              <a:ext cx="409" cy="327"/>
            </a:xfrm>
            <a:prstGeom prst="rect">
              <a:avLst/>
            </a:prstGeom>
            <a:noFill/>
            <a:ln w="349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D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2569" name="Text Box 16"/>
            <p:cNvSpPr txBox="1"/>
            <p:nvPr/>
          </p:nvSpPr>
          <p:spPr>
            <a:xfrm>
              <a:off x="4105" y="2296"/>
              <a:ext cx="453" cy="327"/>
            </a:xfrm>
            <a:prstGeom prst="rect">
              <a:avLst/>
            </a:prstGeom>
            <a:noFill/>
            <a:ln w="349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5000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E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10262" name="Text Box 22"/>
          <p:cNvSpPr txBox="1"/>
          <p:nvPr/>
        </p:nvSpPr>
        <p:spPr>
          <a:xfrm>
            <a:off x="971550" y="2262188"/>
            <a:ext cx="18002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/>
              <a:t>解： </a:t>
            </a:r>
            <a:endParaRPr lang="zh-CN" altLang="en-US" sz="2800" b="1" dirty="0"/>
          </a:p>
        </p:txBody>
      </p:sp>
      <p:grpSp>
        <p:nvGrpSpPr>
          <p:cNvPr id="22533" name="Group 47"/>
          <p:cNvGrpSpPr/>
          <p:nvPr/>
        </p:nvGrpSpPr>
        <p:grpSpPr>
          <a:xfrm>
            <a:off x="6650038" y="1254125"/>
            <a:ext cx="935037" cy="549275"/>
            <a:chOff x="4383" y="507"/>
            <a:chExt cx="589" cy="346"/>
          </a:xfrm>
        </p:grpSpPr>
        <p:sp>
          <p:nvSpPr>
            <p:cNvPr id="22557" name="Rectangle 48"/>
            <p:cNvSpPr/>
            <p:nvPr/>
          </p:nvSpPr>
          <p:spPr>
            <a:xfrm>
              <a:off x="4383" y="507"/>
              <a:ext cx="58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CD</a:t>
              </a:r>
              <a:endParaRPr lang="en-US" altLang="zh-CN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558" name="Arc 49"/>
            <p:cNvSpPr/>
            <p:nvPr/>
          </p:nvSpPr>
          <p:spPr>
            <a:xfrm>
              <a:off x="4495" y="536"/>
              <a:ext cx="212" cy="3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" y="5"/>
                </a:cxn>
              </a:cxnLst>
              <a:pathLst>
                <a:path w="14482" h="21600" fill="none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</a:path>
                <a:path w="14482" h="21600" stroke="0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  <a:lnTo>
                    <a:pt x="6640" y="21600"/>
                  </a:lnTo>
                  <a:lnTo>
                    <a:pt x="-1" y="1045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534" name="Group 50"/>
          <p:cNvGrpSpPr/>
          <p:nvPr/>
        </p:nvGrpSpPr>
        <p:grpSpPr>
          <a:xfrm>
            <a:off x="5868988" y="1268413"/>
            <a:ext cx="935037" cy="536575"/>
            <a:chOff x="4286" y="550"/>
            <a:chExt cx="589" cy="338"/>
          </a:xfrm>
        </p:grpSpPr>
        <p:sp>
          <p:nvSpPr>
            <p:cNvPr id="22555" name="Rectangle 51"/>
            <p:cNvSpPr/>
            <p:nvPr/>
          </p:nvSpPr>
          <p:spPr>
            <a:xfrm>
              <a:off x="4286" y="550"/>
              <a:ext cx="58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</a:t>
              </a:r>
              <a:endParaRPr lang="en-US" altLang="zh-CN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556" name="Arc 52"/>
            <p:cNvSpPr/>
            <p:nvPr/>
          </p:nvSpPr>
          <p:spPr>
            <a:xfrm>
              <a:off x="4391" y="571"/>
              <a:ext cx="212" cy="3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" y="5"/>
                </a:cxn>
              </a:cxnLst>
              <a:pathLst>
                <a:path w="14482" h="21600" fill="none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</a:path>
                <a:path w="14482" h="21600" stroke="0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  <a:lnTo>
                    <a:pt x="6640" y="21600"/>
                  </a:lnTo>
                  <a:lnTo>
                    <a:pt x="-1" y="1045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22535" name="Group 53"/>
          <p:cNvGrpSpPr/>
          <p:nvPr/>
        </p:nvGrpSpPr>
        <p:grpSpPr>
          <a:xfrm>
            <a:off x="7524750" y="1268413"/>
            <a:ext cx="935038" cy="550862"/>
            <a:chOff x="4241" y="506"/>
            <a:chExt cx="589" cy="347"/>
          </a:xfrm>
        </p:grpSpPr>
        <p:sp>
          <p:nvSpPr>
            <p:cNvPr id="22553" name="Rectangle 54"/>
            <p:cNvSpPr/>
            <p:nvPr/>
          </p:nvSpPr>
          <p:spPr>
            <a:xfrm>
              <a:off x="4241" y="506"/>
              <a:ext cx="58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</a:t>
              </a:r>
              <a:endParaRPr lang="en-US" altLang="zh-CN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2554" name="Arc 55"/>
            <p:cNvSpPr/>
            <p:nvPr/>
          </p:nvSpPr>
          <p:spPr>
            <a:xfrm>
              <a:off x="4344" y="536"/>
              <a:ext cx="212" cy="31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0"/>
                </a:cxn>
                <a:cxn ang="0">
                  <a:pos x="1" y="5"/>
                </a:cxn>
              </a:cxnLst>
              <a:pathLst>
                <a:path w="14482" h="21600" fill="none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</a:path>
                <a:path w="14482" h="21600" stroke="0">
                  <a:moveTo>
                    <a:pt x="-1" y="1045"/>
                  </a:moveTo>
                  <a:cubicBezTo>
                    <a:pt x="2145" y="352"/>
                    <a:pt x="4385" y="-1"/>
                    <a:pt x="6640" y="0"/>
                  </a:cubicBezTo>
                  <a:cubicBezTo>
                    <a:pt x="9322" y="0"/>
                    <a:pt x="11982" y="499"/>
                    <a:pt x="14482" y="1473"/>
                  </a:cubicBezTo>
                  <a:lnTo>
                    <a:pt x="6640" y="21600"/>
                  </a:lnTo>
                  <a:lnTo>
                    <a:pt x="-1" y="1045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>
                  <a:alpha val="10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0547" name="Rectangle 67"/>
          <p:cNvSpPr/>
          <p:nvPr/>
        </p:nvSpPr>
        <p:spPr>
          <a:xfrm>
            <a:off x="971550" y="2840038"/>
            <a:ext cx="6121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∴</a:t>
            </a:r>
            <a:r>
              <a:rPr lang="zh-CN" altLang="en-US" sz="2800" dirty="0">
                <a:latin typeface="Times New Roman" panose="02020603050405020304" pitchFamily="18" charset="0"/>
              </a:rPr>
              <a:t>　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BOC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COD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DOE </a:t>
            </a:r>
            <a:r>
              <a:rPr lang="en-US" altLang="zh-CN" sz="2800" dirty="0">
                <a:latin typeface="Times New Roman" panose="02020603050405020304" pitchFamily="18" charset="0"/>
              </a:rPr>
              <a:t>=35°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20549" name="Rectangle 69"/>
          <p:cNvSpPr/>
          <p:nvPr/>
        </p:nvSpPr>
        <p:spPr>
          <a:xfrm>
            <a:off x="971550" y="3414713"/>
            <a:ext cx="61214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∴</a:t>
            </a:r>
            <a:r>
              <a:rPr lang="zh-CN" altLang="en-US" sz="2800" dirty="0">
                <a:latin typeface="Times New Roman" panose="02020603050405020304" pitchFamily="18" charset="0"/>
              </a:rPr>
              <a:t>　∠</a:t>
            </a:r>
            <a:r>
              <a:rPr lang="en-US" altLang="zh-CN" sz="2800" i="1" dirty="0">
                <a:latin typeface="Times New Roman" panose="02020603050405020304" pitchFamily="18" charset="0"/>
              </a:rPr>
              <a:t>AOE</a:t>
            </a:r>
            <a:r>
              <a:rPr lang="en-US" altLang="zh-CN" sz="2800" dirty="0">
                <a:latin typeface="Times New Roman" panose="02020603050405020304" pitchFamily="18" charset="0"/>
              </a:rPr>
              <a:t>=180°</a:t>
            </a:r>
            <a:r>
              <a:rPr lang="en-US" altLang="zh-CN" sz="2800" dirty="0">
                <a:latin typeface="宋体" panose="02010600030101010101" pitchFamily="2" charset="-122"/>
              </a:rPr>
              <a:t>-</a:t>
            </a:r>
            <a:r>
              <a:rPr lang="en-US" altLang="zh-CN" sz="2800" dirty="0">
                <a:latin typeface="Times New Roman" panose="02020603050405020304" pitchFamily="18" charset="0"/>
              </a:rPr>
              <a:t>3×35°=75°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grpSp>
        <p:nvGrpSpPr>
          <p:cNvPr id="20551" name="Group 71"/>
          <p:cNvGrpSpPr/>
          <p:nvPr/>
        </p:nvGrpSpPr>
        <p:grpSpPr>
          <a:xfrm>
            <a:off x="1725613" y="2276475"/>
            <a:ext cx="3400425" cy="946150"/>
            <a:chOff x="1087" y="1771"/>
            <a:chExt cx="2142" cy="596"/>
          </a:xfrm>
        </p:grpSpPr>
        <p:grpSp>
          <p:nvGrpSpPr>
            <p:cNvPr id="22541" name="Group 66"/>
            <p:cNvGrpSpPr/>
            <p:nvPr/>
          </p:nvGrpSpPr>
          <p:grpSpPr>
            <a:xfrm>
              <a:off x="1506" y="1771"/>
              <a:ext cx="1723" cy="596"/>
              <a:chOff x="3048" y="1990"/>
              <a:chExt cx="1723" cy="596"/>
            </a:xfrm>
          </p:grpSpPr>
          <p:grpSp>
            <p:nvGrpSpPr>
              <p:cNvPr id="22543" name="Group 56"/>
              <p:cNvGrpSpPr/>
              <p:nvPr/>
            </p:nvGrpSpPr>
            <p:grpSpPr>
              <a:xfrm>
                <a:off x="3515" y="1990"/>
                <a:ext cx="589" cy="345"/>
                <a:chOff x="4694" y="880"/>
                <a:chExt cx="589" cy="345"/>
              </a:xfrm>
            </p:grpSpPr>
            <p:sp>
              <p:nvSpPr>
                <p:cNvPr id="22551" name="Rectangle 57"/>
                <p:cNvSpPr/>
                <p:nvPr/>
              </p:nvSpPr>
              <p:spPr>
                <a:xfrm>
                  <a:off x="4694" y="880"/>
                  <a:ext cx="589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8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</a:t>
                  </a:r>
                  <a:endParaRPr lang="en-US" altLang="zh-CN" sz="2800" i="1" dirty="0"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2552" name="Arc 58"/>
                <p:cNvSpPr/>
                <p:nvPr/>
              </p:nvSpPr>
              <p:spPr>
                <a:xfrm>
                  <a:off x="4799" y="908"/>
                  <a:ext cx="212" cy="3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1" y="5"/>
                    </a:cxn>
                  </a:cxnLst>
                  <a:pathLst>
                    <a:path w="14482" h="21600" fill="none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</a:path>
                    <a:path w="14482" h="21600" stroke="0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  <a:lnTo>
                        <a:pt x="6640" y="21600"/>
                      </a:lnTo>
                      <a:lnTo>
                        <a:pt x="-1" y="1045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22544" name="Group 59"/>
              <p:cNvGrpSpPr/>
              <p:nvPr/>
            </p:nvGrpSpPr>
            <p:grpSpPr>
              <a:xfrm>
                <a:off x="3048" y="1990"/>
                <a:ext cx="603" cy="596"/>
                <a:chOff x="4727" y="880"/>
                <a:chExt cx="603" cy="596"/>
              </a:xfrm>
            </p:grpSpPr>
            <p:sp>
              <p:nvSpPr>
                <p:cNvPr id="22549" name="Rectangle 60"/>
                <p:cNvSpPr/>
                <p:nvPr/>
              </p:nvSpPr>
              <p:spPr>
                <a:xfrm>
                  <a:off x="4727" y="880"/>
                  <a:ext cx="603" cy="596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8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BC</a:t>
                  </a:r>
                  <a:endPara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endParaRPr lang="en-US" altLang="zh-CN" sz="2800" i="1" dirty="0"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2550" name="Arc 61"/>
                <p:cNvSpPr/>
                <p:nvPr/>
              </p:nvSpPr>
              <p:spPr>
                <a:xfrm>
                  <a:off x="4830" y="910"/>
                  <a:ext cx="212" cy="3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1" y="5"/>
                    </a:cxn>
                  </a:cxnLst>
                  <a:pathLst>
                    <a:path w="14482" h="21600" fill="none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</a:path>
                    <a:path w="14482" h="21600" stroke="0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  <a:lnTo>
                        <a:pt x="6640" y="21600"/>
                      </a:lnTo>
                      <a:lnTo>
                        <a:pt x="-1" y="1045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grpSp>
            <p:nvGrpSpPr>
              <p:cNvPr id="22545" name="Group 62"/>
              <p:cNvGrpSpPr/>
              <p:nvPr/>
            </p:nvGrpSpPr>
            <p:grpSpPr>
              <a:xfrm>
                <a:off x="4060" y="1990"/>
                <a:ext cx="589" cy="347"/>
                <a:chOff x="4695" y="880"/>
                <a:chExt cx="589" cy="347"/>
              </a:xfrm>
            </p:grpSpPr>
            <p:sp>
              <p:nvSpPr>
                <p:cNvPr id="22547" name="Rectangle 63"/>
                <p:cNvSpPr/>
                <p:nvPr/>
              </p:nvSpPr>
              <p:spPr>
                <a:xfrm>
                  <a:off x="4695" y="880"/>
                  <a:ext cx="589" cy="327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3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8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24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+mn-lt"/>
                      <a:ea typeface="+mn-ea"/>
                    </a:defRPr>
                  </a:lvl5pPr>
                </a:lstStyle>
                <a:p>
                  <a:pPr marL="0" lvl="0" indent="0" eaLnBrk="1" hangingPunct="1">
                    <a:spcBef>
                      <a:spcPct val="0"/>
                    </a:spcBef>
                    <a:buNone/>
                  </a:pPr>
                  <a:r>
                    <a:rPr lang="en-US" altLang="zh-CN" sz="28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DE</a:t>
                  </a:r>
                  <a:endParaRPr lang="en-US" altLang="zh-CN" sz="2800" i="1" dirty="0">
                    <a:latin typeface="Times New Roman" panose="02020603050405020304" pitchFamily="18" charset="0"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22548" name="Arc 64"/>
                <p:cNvSpPr/>
                <p:nvPr/>
              </p:nvSpPr>
              <p:spPr>
                <a:xfrm>
                  <a:off x="4800" y="910"/>
                  <a:ext cx="212" cy="3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1" y="5"/>
                    </a:cxn>
                  </a:cxnLst>
                  <a:pathLst>
                    <a:path w="14482" h="21600" fill="none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</a:path>
                    <a:path w="14482" h="21600" stroke="0">
                      <a:moveTo>
                        <a:pt x="-1" y="1045"/>
                      </a:moveTo>
                      <a:cubicBezTo>
                        <a:pt x="2145" y="352"/>
                        <a:pt x="4385" y="-1"/>
                        <a:pt x="6640" y="0"/>
                      </a:cubicBezTo>
                      <a:cubicBezTo>
                        <a:pt x="9322" y="0"/>
                        <a:pt x="11982" y="499"/>
                        <a:pt x="14482" y="1473"/>
                      </a:cubicBezTo>
                      <a:lnTo>
                        <a:pt x="6640" y="21600"/>
                      </a:lnTo>
                      <a:lnTo>
                        <a:pt x="-1" y="1045"/>
                      </a:lnTo>
                      <a:close/>
                    </a:path>
                  </a:pathLst>
                </a:custGeom>
                <a:noFill/>
                <a:ln w="9525" cap="flat" cmpd="sng">
                  <a:solidFill>
                    <a:schemeClr val="tx1">
                      <a:alpha val="10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/>
                <a:p>
                  <a:endParaRPr lang="zh-CN" altLang="en-US"/>
                </a:p>
              </p:txBody>
            </p:sp>
          </p:grpSp>
          <p:sp>
            <p:nvSpPr>
              <p:cNvPr id="22546" name="Rectangle 65"/>
              <p:cNvSpPr/>
              <p:nvPr/>
            </p:nvSpPr>
            <p:spPr>
              <a:xfrm>
                <a:off x="3363" y="1990"/>
                <a:ext cx="1408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dirty="0">
                    <a:latin typeface="Times New Roman" panose="02020603050405020304" pitchFamily="18" charset="0"/>
                  </a:rPr>
                  <a:t>=</a:t>
                </a:r>
                <a:r>
                  <a:rPr lang="zh-CN" altLang="en-US" sz="2800" b="1" dirty="0">
                    <a:latin typeface="Times New Roman" panose="02020603050405020304" pitchFamily="18" charset="0"/>
                  </a:rPr>
                  <a:t>　   </a:t>
                </a:r>
                <a:r>
                  <a:rPr lang="en-US" altLang="zh-CN" sz="2800" dirty="0">
                    <a:latin typeface="Times New Roman" panose="02020603050405020304" pitchFamily="18" charset="0"/>
                  </a:rPr>
                  <a:t>=</a:t>
                </a:r>
                <a:endParaRPr lang="en-US" altLang="zh-CN" sz="280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22542" name="Rectangle 70"/>
            <p:cNvSpPr/>
            <p:nvPr/>
          </p:nvSpPr>
          <p:spPr>
            <a:xfrm>
              <a:off x="1087" y="1771"/>
              <a:ext cx="840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latin typeface="Times New Roman" panose="02020603050405020304" pitchFamily="18" charset="0"/>
                </a:rPr>
                <a:t>∵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22539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．例题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2" grpId="0"/>
      <p:bldP spid="20547" grpId="0"/>
      <p:bldP spid="205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Text Box 13"/>
          <p:cNvSpPr txBox="1"/>
          <p:nvPr/>
        </p:nvSpPr>
        <p:spPr>
          <a:xfrm>
            <a:off x="457200" y="5638800"/>
            <a:ext cx="19812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l">
              <a:spcBef>
                <a:spcPct val="50000"/>
              </a:spcBef>
            </a:pPr>
            <a:endParaRPr lang="zh-CN" altLang="zh-CN" b="1" dirty="0">
              <a:latin typeface="Times New Roman" panose="02020603050405020304" pitchFamily="18" charset="0"/>
            </a:endParaRPr>
          </a:p>
        </p:txBody>
      </p:sp>
      <p:grpSp>
        <p:nvGrpSpPr>
          <p:cNvPr id="23555" name="Group 16"/>
          <p:cNvGrpSpPr/>
          <p:nvPr/>
        </p:nvGrpSpPr>
        <p:grpSpPr>
          <a:xfrm>
            <a:off x="179388" y="1268413"/>
            <a:ext cx="8991600" cy="1473200"/>
            <a:chOff x="113" y="799"/>
            <a:chExt cx="5664" cy="928"/>
          </a:xfrm>
        </p:grpSpPr>
        <p:sp>
          <p:nvSpPr>
            <p:cNvPr id="23567" name="Rectangle 4"/>
            <p:cNvSpPr/>
            <p:nvPr/>
          </p:nvSpPr>
          <p:spPr>
            <a:xfrm>
              <a:off x="113" y="799"/>
              <a:ext cx="5664" cy="82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Times New Roman" panose="02020603050405020304" pitchFamily="18" charset="0"/>
                </a:rPr>
                <a:t>　　例</a:t>
              </a:r>
              <a:r>
                <a:rPr lang="en-US" altLang="zh-CN" dirty="0">
                  <a:latin typeface="Times New Roman" panose="02020603050405020304" pitchFamily="18" charset="0"/>
                </a:rPr>
                <a:t>3</a:t>
              </a:r>
              <a:r>
                <a:rPr lang="zh-CN" altLang="en-US" b="1" dirty="0">
                  <a:latin typeface="Times New Roman" panose="02020603050405020304" pitchFamily="18" charset="0"/>
                </a:rPr>
                <a:t>：如图，在⊙</a:t>
              </a:r>
              <a:r>
                <a:rPr lang="en-US" altLang="zh-CN" i="1" dirty="0">
                  <a:latin typeface="Times New Roman" panose="02020603050405020304" pitchFamily="18" charset="0"/>
                </a:rPr>
                <a:t>O</a:t>
              </a:r>
              <a:r>
                <a:rPr lang="zh-CN" altLang="en-US" b="1" dirty="0">
                  <a:latin typeface="Times New Roman" panose="02020603050405020304" pitchFamily="18" charset="0"/>
                </a:rPr>
                <a:t> 中，弦 </a:t>
              </a:r>
              <a:r>
                <a:rPr lang="en-US" altLang="zh-CN" i="1" dirty="0">
                  <a:latin typeface="Times New Roman" panose="02020603050405020304" pitchFamily="18" charset="0"/>
                </a:rPr>
                <a:t>AB</a:t>
              </a:r>
              <a:r>
                <a:rPr lang="en-US" altLang="zh-CN" b="1" dirty="0">
                  <a:latin typeface="Times New Roman" panose="02020603050405020304" pitchFamily="18" charset="0"/>
                </a:rPr>
                <a:t> </a:t>
              </a:r>
              <a:r>
                <a:rPr lang="zh-CN" altLang="en-US" b="1" dirty="0">
                  <a:latin typeface="Times New Roman" panose="02020603050405020304" pitchFamily="18" charset="0"/>
                </a:rPr>
                <a:t>所对的劣弧为圆的</a:t>
              </a:r>
              <a:endParaRPr lang="zh-CN" altLang="en-US" b="1" dirty="0">
                <a:latin typeface="Times New Roman" panose="02020603050405020304" pitchFamily="18" charset="0"/>
              </a:endParaRPr>
            </a:p>
            <a:p>
              <a:pPr algn="l">
                <a:lnSpc>
                  <a:spcPct val="150000"/>
                </a:lnSpc>
              </a:pPr>
              <a:r>
                <a:rPr lang="zh-CN" altLang="en-US" b="1" dirty="0">
                  <a:latin typeface="Times New Roman" panose="02020603050405020304" pitchFamily="18" charset="0"/>
                </a:rPr>
                <a:t>　，圆的半径为 </a:t>
              </a:r>
              <a:r>
                <a:rPr lang="en-US" altLang="zh-CN" dirty="0">
                  <a:latin typeface="Times New Roman" panose="02020603050405020304" pitchFamily="18" charset="0"/>
                </a:rPr>
                <a:t>4 cm</a:t>
              </a:r>
              <a:r>
                <a:rPr lang="zh-CN" altLang="en-US" b="1" dirty="0">
                  <a:latin typeface="Times New Roman" panose="02020603050405020304" pitchFamily="18" charset="0"/>
                </a:rPr>
                <a:t>，求 </a:t>
              </a:r>
              <a:r>
                <a:rPr lang="en-US" altLang="zh-CN" i="1" dirty="0">
                  <a:latin typeface="Times New Roman" panose="02020603050405020304" pitchFamily="18" charset="0"/>
                </a:rPr>
                <a:t>AB </a:t>
              </a:r>
              <a:r>
                <a:rPr lang="zh-CN" altLang="en-US" b="1" dirty="0">
                  <a:latin typeface="Times New Roman" panose="02020603050405020304" pitchFamily="18" charset="0"/>
                </a:rPr>
                <a:t>的长．</a:t>
              </a:r>
              <a:endParaRPr lang="zh-CN" altLang="en-US" b="1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3568" name="Object 15"/>
            <p:cNvGraphicFramePr>
              <a:graphicFrameLocks noChangeAspect="1"/>
            </p:cNvGraphicFramePr>
            <p:nvPr/>
          </p:nvGraphicFramePr>
          <p:xfrm>
            <a:off x="204" y="1207"/>
            <a:ext cx="136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1" imgW="215900" imgH="824865" progId="Equation.3">
                    <p:embed/>
                  </p:oleObj>
                </mc:Choice>
                <mc:Fallback>
                  <p:oleObj name="" r:id="rId1" imgW="215900" imgH="824865" progId="Equation.3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04" y="1207"/>
                          <a:ext cx="136" cy="5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556" name="Group 29"/>
          <p:cNvGrpSpPr/>
          <p:nvPr/>
        </p:nvGrpSpPr>
        <p:grpSpPr>
          <a:xfrm>
            <a:off x="6013450" y="3789363"/>
            <a:ext cx="2951163" cy="2303462"/>
            <a:chOff x="1701" y="2387"/>
            <a:chExt cx="1859" cy="1451"/>
          </a:xfrm>
        </p:grpSpPr>
        <p:sp>
          <p:nvSpPr>
            <p:cNvPr id="23559" name="Text Box 18"/>
            <p:cNvSpPr txBox="1"/>
            <p:nvPr/>
          </p:nvSpPr>
          <p:spPr>
            <a:xfrm>
              <a:off x="1701" y="3375"/>
              <a:ext cx="54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i="1" dirty="0">
                  <a:latin typeface="Times New Roman" panose="02020603050405020304" pitchFamily="18" charset="0"/>
                </a:rPr>
                <a:t>A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3560" name="Text Box 19"/>
            <p:cNvSpPr txBox="1"/>
            <p:nvPr/>
          </p:nvSpPr>
          <p:spPr>
            <a:xfrm>
              <a:off x="3152" y="3385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i="1" dirty="0">
                  <a:latin typeface="Times New Roman" panose="02020603050405020304" pitchFamily="18" charset="0"/>
                </a:rPr>
                <a:t>B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3561" name="Text Box 20"/>
            <p:cNvSpPr txBox="1"/>
            <p:nvPr/>
          </p:nvSpPr>
          <p:spPr>
            <a:xfrm>
              <a:off x="2245" y="2886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algn="l">
                <a:spcBef>
                  <a:spcPct val="50000"/>
                </a:spcBef>
              </a:pPr>
              <a:r>
                <a:rPr lang="en-US" altLang="zh-CN" i="1" dirty="0">
                  <a:latin typeface="Times New Roman" panose="02020603050405020304" pitchFamily="18" charset="0"/>
                </a:rPr>
                <a:t>O</a:t>
              </a:r>
              <a:endParaRPr lang="en-US" altLang="zh-CN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23562" name="Oval 22"/>
            <p:cNvSpPr>
              <a:spLocks noChangeAspect="1"/>
            </p:cNvSpPr>
            <p:nvPr/>
          </p:nvSpPr>
          <p:spPr>
            <a:xfrm>
              <a:off x="1837" y="2387"/>
              <a:ext cx="1451" cy="1451"/>
            </a:xfrm>
            <a:prstGeom prst="ellipse">
              <a:avLst/>
            </a:prstGeom>
            <a:noFill/>
            <a:ln w="28575" cap="flat" cmpd="sng">
              <a:solidFill>
                <a:srgbClr val="008000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cxnSp>
          <p:nvCxnSpPr>
            <p:cNvPr id="23563" name="AutoShape 25"/>
            <p:cNvCxnSpPr/>
            <p:nvPr/>
          </p:nvCxnSpPr>
          <p:spPr>
            <a:xfrm flipV="1">
              <a:off x="1940" y="3117"/>
              <a:ext cx="606" cy="355"/>
            </a:xfrm>
            <a:prstGeom prst="straightConnector1">
              <a:avLst/>
            </a:prstGeom>
            <a:ln w="2857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3564" name="AutoShape 26"/>
            <p:cNvCxnSpPr/>
            <p:nvPr/>
          </p:nvCxnSpPr>
          <p:spPr>
            <a:xfrm flipH="1" flipV="1">
              <a:off x="2575" y="3117"/>
              <a:ext cx="610" cy="355"/>
            </a:xfrm>
            <a:prstGeom prst="straightConnector1">
              <a:avLst/>
            </a:prstGeom>
            <a:ln w="2857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23565" name="Oval 27"/>
            <p:cNvSpPr>
              <a:spLocks noChangeAspect="1"/>
            </p:cNvSpPr>
            <p:nvPr/>
          </p:nvSpPr>
          <p:spPr>
            <a:xfrm>
              <a:off x="2539" y="3087"/>
              <a:ext cx="45" cy="45"/>
            </a:xfrm>
            <a:prstGeom prst="ellipse">
              <a:avLst/>
            </a:prstGeom>
            <a:solidFill>
              <a:srgbClr val="FF0000"/>
            </a:solidFill>
            <a:ln w="9525">
              <a:noFill/>
            </a:ln>
          </p:spPr>
          <p:txBody>
            <a:bodyPr wrap="none" anchor="ctr"/>
            <a:p>
              <a:endParaRPr lang="zh-CN" altLang="en-US" dirty="0">
                <a:latin typeface="Times New Roman" panose="02020603050405020304" pitchFamily="18" charset="0"/>
              </a:endParaRPr>
            </a:p>
          </p:txBody>
        </p:sp>
        <p:cxnSp>
          <p:nvCxnSpPr>
            <p:cNvPr id="23566" name="AutoShape 28"/>
            <p:cNvCxnSpPr/>
            <p:nvPr/>
          </p:nvCxnSpPr>
          <p:spPr>
            <a:xfrm>
              <a:off x="1940" y="3475"/>
              <a:ext cx="1247" cy="0"/>
            </a:xfrm>
            <a:prstGeom prst="straightConnector1">
              <a:avLst/>
            </a:prstGeom>
            <a:ln w="28575" cap="flat" cmpd="sng">
              <a:solidFill>
                <a:srgbClr val="0000FF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3557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．例题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内容占位符 2"/>
          <p:cNvSpPr>
            <a:spLocks noGrp="1"/>
          </p:cNvSpPr>
          <p:nvPr>
            <p:ph idx="1"/>
          </p:nvPr>
        </p:nvSpPr>
        <p:spPr>
          <a:xfrm>
            <a:off x="179388" y="1989138"/>
            <a:ext cx="8964612" cy="1544637"/>
          </a:xfrm>
          <a:noFill/>
          <a:ln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）本节课学习了哪些内容？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endParaRPr lang="zh-CN" altLang="zh-CN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）圆心角、弧、弦之间有哪些关系？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4579" name="矩形 7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．课堂小结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内容占位符 2"/>
          <p:cNvSpPr>
            <a:spLocks noGrp="1"/>
          </p:cNvSpPr>
          <p:nvPr>
            <p:ph idx="1"/>
          </p:nvPr>
        </p:nvSpPr>
        <p:spPr>
          <a:xfrm>
            <a:off x="179388" y="1773238"/>
            <a:ext cx="8964612" cy="946150"/>
          </a:xfrm>
          <a:ln/>
        </p:spPr>
        <p:txBody>
          <a:bodyPr vert="horz" wrap="square" lIns="91440" tIns="45720" rIns="91440" bIns="45720" anchor="t">
            <a:spAutoFit/>
          </a:bodyPr>
          <a:p>
            <a:pPr eaLnBrk="1" hangingPunct="1"/>
            <a:r>
              <a:rPr lang="zh-CN" altLang="zh-CN" sz="2800" b="1" dirty="0">
                <a:ea typeface="宋体" panose="02010600030101010101" pitchFamily="2" charset="-122"/>
              </a:rPr>
              <a:t>本节课是在学习了垂径定理后</a:t>
            </a:r>
            <a:r>
              <a:rPr lang="zh-CN" altLang="en-US" sz="2800" b="1" dirty="0">
                <a:ea typeface="宋体" panose="02010600030101010101" pitchFamily="2" charset="-122"/>
              </a:rPr>
              <a:t>，</a:t>
            </a:r>
            <a:r>
              <a:rPr lang="zh-CN" altLang="zh-CN" sz="2800" b="1" dirty="0">
                <a:ea typeface="宋体" panose="02010600030101010101" pitchFamily="2" charset="-122"/>
              </a:rPr>
              <a:t>进而学习圆的又一个重要性质</a:t>
            </a:r>
            <a:r>
              <a:rPr lang="zh-CN" altLang="en-US" sz="2800" b="1" dirty="0">
                <a:ea typeface="宋体" panose="02010600030101010101" pitchFamily="2" charset="-122"/>
              </a:rPr>
              <a:t>，</a:t>
            </a:r>
            <a:r>
              <a:rPr lang="zh-CN" altLang="zh-CN" sz="2800" b="1" dirty="0">
                <a:ea typeface="宋体" panose="02010600030101010101" pitchFamily="2" charset="-122"/>
              </a:rPr>
              <a:t>主要研究弧，弦，圆心角的关系</a:t>
            </a:r>
            <a:r>
              <a:rPr lang="zh-CN" altLang="en-US" sz="2800" b="1" dirty="0">
                <a:ea typeface="宋体" panose="02010600030101010101" pitchFamily="2" charset="-122"/>
              </a:rPr>
              <a:t>．</a:t>
            </a:r>
            <a:endParaRPr lang="zh-CN" altLang="en-US" sz="2800" dirty="0">
              <a:ea typeface="宋体" panose="02010600030101010101" pitchFamily="2" charset="-122"/>
            </a:endParaRPr>
          </a:p>
        </p:txBody>
      </p:sp>
      <p:sp>
        <p:nvSpPr>
          <p:cNvPr id="7171" name="Text Box 5"/>
          <p:cNvSpPr txBox="1"/>
          <p:nvPr/>
        </p:nvSpPr>
        <p:spPr>
          <a:xfrm>
            <a:off x="250825" y="62071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课件说</a:t>
            </a:r>
            <a:r>
              <a:rPr lang="zh-CN" altLang="en-US" sz="3200" b="1" dirty="0">
                <a:ea typeface="宋体" panose="02010600030101010101" pitchFamily="2" charset="-122"/>
              </a:rPr>
              <a:t>明</a:t>
            </a:r>
            <a:endParaRPr lang="zh-CN" altLang="en-US" sz="3200" b="1" dirty="0">
              <a:ea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内容占位符 2"/>
          <p:cNvSpPr>
            <a:spLocks noGrp="1"/>
          </p:cNvSpPr>
          <p:nvPr>
            <p:ph idx="1"/>
          </p:nvPr>
        </p:nvSpPr>
        <p:spPr>
          <a:xfrm>
            <a:off x="179388" y="1989138"/>
            <a:ext cx="8964612" cy="519112"/>
          </a:xfrm>
          <a:noFill/>
          <a:ln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　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教科书习题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24.1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　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第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ea typeface="宋体" panose="02010600030101010101" pitchFamily="2" charset="-122"/>
              </a:rPr>
              <a:t>4 </a:t>
            </a:r>
            <a:r>
              <a:rPr lang="zh-CN" altLang="zh-CN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题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5603" name="矩形 7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l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zh-CN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．布置作业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内容占位符 2"/>
          <p:cNvSpPr txBox="1"/>
          <p:nvPr/>
        </p:nvSpPr>
        <p:spPr>
          <a:xfrm>
            <a:off x="179388" y="1773238"/>
            <a:ext cx="8964612" cy="308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marL="342900" lvl="0" indent="-342900" eaLnBrk="1" hangingPunct="1">
              <a:spcBef>
                <a:spcPct val="0"/>
              </a:spcBef>
            </a:pPr>
            <a:r>
              <a:rPr lang="zh-CN" altLang="en-US" sz="2800" b="1" dirty="0">
                <a:ea typeface="宋体" panose="02010600030101010101" pitchFamily="2" charset="-122"/>
              </a:rPr>
              <a:t>学习目标：</a:t>
            </a:r>
            <a:br>
              <a:rPr lang="zh-CN" altLang="en-US" sz="2800" b="1" dirty="0">
                <a:ea typeface="宋体" panose="02010600030101010101" pitchFamily="2" charset="-122"/>
              </a:rPr>
            </a:br>
            <a:r>
              <a:rPr lang="en-US" altLang="zh-CN" sz="2800" dirty="0"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ea typeface="宋体" panose="02010600030101010101" pitchFamily="2" charset="-122"/>
              </a:rPr>
              <a:t>．了解圆心角的概念；</a:t>
            </a:r>
            <a:br>
              <a:rPr lang="zh-CN" altLang="en-US" sz="2800" b="1" dirty="0">
                <a:ea typeface="宋体" panose="02010600030101010101" pitchFamily="2" charset="-122"/>
              </a:rPr>
            </a:br>
            <a:r>
              <a:rPr lang="en-US" altLang="zh-CN" sz="2800" dirty="0"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ea typeface="宋体" panose="02010600030101010101" pitchFamily="2" charset="-122"/>
              </a:rPr>
              <a:t>．掌握在同圆或等圆中，两个圆心角、两条弧、两</a:t>
            </a:r>
            <a:br>
              <a:rPr lang="zh-CN" altLang="en-US" sz="2800" b="1" dirty="0">
                <a:ea typeface="宋体" panose="02010600030101010101" pitchFamily="2" charset="-122"/>
              </a:rPr>
            </a:br>
            <a:r>
              <a:rPr lang="zh-CN" altLang="en-US" sz="2800" b="1" dirty="0">
                <a:ea typeface="宋体" panose="02010600030101010101" pitchFamily="2" charset="-122"/>
              </a:rPr>
              <a:t>　  条弦中有一组量相等，就可以推出它们所对应的</a:t>
            </a:r>
            <a:br>
              <a:rPr lang="zh-CN" altLang="en-US" sz="2800" b="1" dirty="0">
                <a:ea typeface="宋体" panose="02010600030101010101" pitchFamily="2" charset="-122"/>
              </a:rPr>
            </a:br>
            <a:r>
              <a:rPr lang="zh-CN" altLang="en-US" sz="2800" b="1" dirty="0">
                <a:ea typeface="宋体" panose="02010600030101010101" pitchFamily="2" charset="-122"/>
              </a:rPr>
              <a:t>　  其余各组量也相等．</a:t>
            </a:r>
            <a:endParaRPr lang="en-US" altLang="zh-CN" sz="2800" b="1" dirty="0">
              <a:ea typeface="宋体" panose="02010600030101010101" pitchFamily="2" charset="-122"/>
            </a:endParaRPr>
          </a:p>
          <a:p>
            <a:pPr marL="342900" lvl="0" indent="-342900" eaLnBrk="1" hangingPunct="1">
              <a:spcBef>
                <a:spcPct val="0"/>
              </a:spcBef>
            </a:pPr>
            <a:r>
              <a:rPr lang="zh-CN" altLang="en-US" sz="2800" b="1" dirty="0">
                <a:ea typeface="宋体" panose="02010600030101010101" pitchFamily="2" charset="-122"/>
              </a:rPr>
              <a:t>学习重点：</a:t>
            </a:r>
            <a:br>
              <a:rPr lang="zh-CN" altLang="en-US" sz="2800" b="1" dirty="0">
                <a:ea typeface="宋体" panose="02010600030101010101" pitchFamily="2" charset="-122"/>
              </a:rPr>
            </a:br>
            <a:r>
              <a:rPr lang="zh-CN" altLang="en-US" sz="2800" b="1" dirty="0">
                <a:ea typeface="宋体" panose="02010600030101010101" pitchFamily="2" charset="-122"/>
              </a:rPr>
              <a:t>同圆或等圆中弧、弦、圆心角之间的关系．</a:t>
            </a:r>
            <a:endParaRPr lang="zh-CN" altLang="en-US" sz="2800" b="1" dirty="0">
              <a:ea typeface="宋体" panose="02010600030101010101" pitchFamily="2" charset="-122"/>
            </a:endParaRPr>
          </a:p>
        </p:txBody>
      </p:sp>
      <p:sp>
        <p:nvSpPr>
          <p:cNvPr id="8195" name="Text Box 5"/>
          <p:cNvSpPr txBox="1"/>
          <p:nvPr/>
        </p:nvSpPr>
        <p:spPr>
          <a:xfrm>
            <a:off x="250825" y="62071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课件说</a:t>
            </a:r>
            <a:r>
              <a:rPr lang="zh-CN" altLang="en-US" sz="3200" b="1" dirty="0">
                <a:ea typeface="宋体" panose="02010600030101010101" pitchFamily="2" charset="-122"/>
              </a:rPr>
              <a:t>明</a:t>
            </a:r>
            <a:endParaRPr lang="zh-CN" altLang="en-US" sz="3200" b="1" dirty="0">
              <a:ea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．思考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9219" name="Text Box 4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　　圆是中心对称图形吗？它的对称中心在哪里？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0" name="Oval 5"/>
          <p:cNvSpPr/>
          <p:nvPr/>
        </p:nvSpPr>
        <p:spPr>
          <a:xfrm>
            <a:off x="1476375" y="2708275"/>
            <a:ext cx="2449513" cy="2449513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4800" dirty="0"/>
          </a:p>
        </p:txBody>
      </p:sp>
      <p:sp>
        <p:nvSpPr>
          <p:cNvPr id="30726" name="Oval 6"/>
          <p:cNvSpPr/>
          <p:nvPr/>
        </p:nvSpPr>
        <p:spPr>
          <a:xfrm>
            <a:off x="1476375" y="2708275"/>
            <a:ext cx="2449513" cy="2449513"/>
          </a:xfrm>
          <a:prstGeom prst="ellipse">
            <a:avLst/>
          </a:prstGeom>
          <a:noFill/>
          <a:ln w="50800" cap="flat" cmpd="sng">
            <a:solidFill>
              <a:srgbClr val="FFFF00"/>
            </a:solidFill>
            <a:prstDash val="dash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zh-CN" sz="1800" dirty="0"/>
              <a:t>·</a:t>
            </a:r>
            <a:endParaRPr lang="en-US" altLang="zh-CN" sz="1800" dirty="0"/>
          </a:p>
        </p:txBody>
      </p:sp>
      <p:sp>
        <p:nvSpPr>
          <p:cNvPr id="30729" name="Rectangle 9"/>
          <p:cNvSpPr/>
          <p:nvPr/>
        </p:nvSpPr>
        <p:spPr>
          <a:xfrm>
            <a:off x="4716463" y="2492375"/>
            <a:ext cx="3398837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圆是中心对称图形，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730" name="Rectangle 10"/>
          <p:cNvSpPr/>
          <p:nvPr/>
        </p:nvSpPr>
        <p:spPr>
          <a:xfrm>
            <a:off x="4716463" y="3500438"/>
            <a:ext cx="3790950" cy="523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它的对称中心是圆心，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4" name="Oval 11"/>
          <p:cNvSpPr/>
          <p:nvPr/>
        </p:nvSpPr>
        <p:spPr>
          <a:xfrm>
            <a:off x="2627313" y="3860800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noFill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000" b="1" dirty="0">
              <a:latin typeface="Times New Roman" panose="02020603050405020304" pitchFamily="18" charset="0"/>
            </a:endParaRPr>
          </a:p>
        </p:txBody>
      </p:sp>
      <p:sp>
        <p:nvSpPr>
          <p:cNvPr id="30733" name="Rectangle 13"/>
          <p:cNvSpPr/>
          <p:nvPr/>
        </p:nvSpPr>
        <p:spPr>
          <a:xfrm>
            <a:off x="4716463" y="4508500"/>
            <a:ext cx="39608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它具有旋转不变性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.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9" grpId="0"/>
      <p:bldP spid="30730" grpId="0"/>
      <p:bldP spid="307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0243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83977" name="Rectangle 9"/>
          <p:cNvSpPr/>
          <p:nvPr/>
        </p:nvSpPr>
        <p:spPr>
          <a:xfrm>
            <a:off x="179388" y="1757363"/>
            <a:ext cx="20891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15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5" name="Oval 10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0246" name="Line 36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7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0248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1267" name="Oval 7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1268" name="Arc 8"/>
          <p:cNvSpPr/>
          <p:nvPr/>
        </p:nvSpPr>
        <p:spPr>
          <a:xfrm>
            <a:off x="4094163" y="3290888"/>
            <a:ext cx="406400" cy="498475"/>
          </a:xfrm>
          <a:custGeom>
            <a:avLst/>
            <a:gdLst/>
            <a:ahLst/>
            <a:cxnLst>
              <a:cxn ang="0">
                <a:pos x="0" y="2412379"/>
              </a:cxn>
              <a:cxn ang="0">
                <a:pos x="3150093" y="0"/>
              </a:cxn>
              <a:cxn ang="0">
                <a:pos x="10835911" y="13287558"/>
              </a:cxn>
            </a:cxnLst>
            <a:pathLst>
              <a:path w="15242" h="18700" fill="none">
                <a:moveTo>
                  <a:pt x="0" y="3395"/>
                </a:moveTo>
                <a:cubicBezTo>
                  <a:pt x="1323" y="2076"/>
                  <a:pt x="2813" y="935"/>
                  <a:pt x="4431" y="0"/>
                </a:cubicBezTo>
              </a:path>
              <a:path w="15242" h="18700" stroke="0">
                <a:moveTo>
                  <a:pt x="0" y="3395"/>
                </a:moveTo>
                <a:cubicBezTo>
                  <a:pt x="1323" y="2076"/>
                  <a:pt x="2813" y="935"/>
                  <a:pt x="4431" y="0"/>
                </a:cubicBezTo>
                <a:lnTo>
                  <a:pt x="15242" y="18700"/>
                </a:lnTo>
                <a:lnTo>
                  <a:pt x="0" y="3395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1269" name="Line 9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0" name="Line 10"/>
          <p:cNvSpPr/>
          <p:nvPr/>
        </p:nvSpPr>
        <p:spPr>
          <a:xfrm>
            <a:off x="3663950" y="2366963"/>
            <a:ext cx="831850" cy="142240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71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1272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1273" name="Rectangle 17"/>
          <p:cNvSpPr/>
          <p:nvPr/>
        </p:nvSpPr>
        <p:spPr>
          <a:xfrm>
            <a:off x="4140200" y="2909888"/>
            <a:ext cx="11525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FF00FF"/>
                </a:solidFill>
                <a:latin typeface="Times New Roman" panose="02020603050405020304" pitchFamily="18" charset="0"/>
              </a:rPr>
              <a:t>15</a:t>
            </a:r>
            <a:r>
              <a:rPr lang="en-US" altLang="zh-CN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4" name="Rectangle 4"/>
          <p:cNvSpPr/>
          <p:nvPr/>
        </p:nvSpPr>
        <p:spPr>
          <a:xfrm>
            <a:off x="3375025" y="1916113"/>
            <a:ext cx="11255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90131" name="Rectangle 19"/>
          <p:cNvSpPr/>
          <p:nvPr/>
        </p:nvSpPr>
        <p:spPr>
          <a:xfrm>
            <a:off x="179388" y="1757363"/>
            <a:ext cx="20891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30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6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2291" name="Oval 7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2292" name="Arc 8"/>
          <p:cNvSpPr/>
          <p:nvPr/>
        </p:nvSpPr>
        <p:spPr>
          <a:xfrm>
            <a:off x="4095750" y="3235325"/>
            <a:ext cx="404813" cy="555625"/>
          </a:xfrm>
          <a:custGeom>
            <a:avLst/>
            <a:gdLst/>
            <a:ahLst/>
            <a:cxnLst>
              <a:cxn ang="0">
                <a:pos x="0" y="3887589"/>
              </a:cxn>
              <a:cxn ang="0">
                <a:pos x="6751729" y="0"/>
              </a:cxn>
              <a:cxn ang="0">
                <a:pos x="10798205" y="14815200"/>
              </a:cxn>
            </a:cxnLst>
            <a:pathLst>
              <a:path w="15176" h="20838" fill="none">
                <a:moveTo>
                  <a:pt x="-1" y="5467"/>
                </a:moveTo>
                <a:cubicBezTo>
                  <a:pt x="2640" y="2860"/>
                  <a:pt x="5908" y="977"/>
                  <a:pt x="9489" y="0"/>
                </a:cubicBezTo>
              </a:path>
              <a:path w="15176" h="20838" stroke="0">
                <a:moveTo>
                  <a:pt x="-1" y="5467"/>
                </a:moveTo>
                <a:cubicBezTo>
                  <a:pt x="2640" y="2860"/>
                  <a:pt x="5908" y="977"/>
                  <a:pt x="9489" y="0"/>
                </a:cubicBezTo>
                <a:lnTo>
                  <a:pt x="15176" y="20838"/>
                </a:lnTo>
                <a:lnTo>
                  <a:pt x="-1" y="5467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2293" name="Line 9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4" name="Line 11"/>
          <p:cNvSpPr/>
          <p:nvPr/>
        </p:nvSpPr>
        <p:spPr>
          <a:xfrm>
            <a:off x="4070350" y="2200275"/>
            <a:ext cx="425450" cy="158908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2296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2297" name="Rectangle 17"/>
          <p:cNvSpPr/>
          <p:nvPr/>
        </p:nvSpPr>
        <p:spPr>
          <a:xfrm>
            <a:off x="3851275" y="2838450"/>
            <a:ext cx="1152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FF00FF"/>
                </a:solidFill>
                <a:latin typeface="Times New Roman" panose="02020603050405020304" pitchFamily="18" charset="0"/>
              </a:rPr>
              <a:t>30</a:t>
            </a:r>
            <a:r>
              <a:rPr lang="en-US" altLang="zh-CN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8" name="Rectangle 4"/>
          <p:cNvSpPr/>
          <p:nvPr/>
        </p:nvSpPr>
        <p:spPr>
          <a:xfrm>
            <a:off x="3779838" y="1773238"/>
            <a:ext cx="11255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91155" name="Rectangle 19"/>
          <p:cNvSpPr/>
          <p:nvPr/>
        </p:nvSpPr>
        <p:spPr>
          <a:xfrm>
            <a:off x="179388" y="1757363"/>
            <a:ext cx="20891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　　</a:t>
            </a:r>
            <a:r>
              <a:rPr lang="en-US" altLang="zh-CN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60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300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5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3315" name="Oval 7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3316" name="Arc 8"/>
          <p:cNvSpPr/>
          <p:nvPr/>
        </p:nvSpPr>
        <p:spPr>
          <a:xfrm>
            <a:off x="4102100" y="3213100"/>
            <a:ext cx="546100" cy="576263"/>
          </a:xfrm>
          <a:custGeom>
            <a:avLst/>
            <a:gdLst/>
            <a:ahLst/>
            <a:cxnLst>
              <a:cxn ang="0">
                <a:pos x="0" y="4412200"/>
              </a:cxn>
              <a:cxn ang="0">
                <a:pos x="14579575" y="471895"/>
              </a:cxn>
              <a:cxn ang="0">
                <a:pos x="10794812" y="15374030"/>
              </a:cxn>
            </a:cxnLst>
            <a:pathLst>
              <a:path w="20455" h="21600" fill="none">
                <a:moveTo>
                  <a:pt x="0" y="6199"/>
                </a:moveTo>
                <a:cubicBezTo>
                  <a:pt x="4039" y="2226"/>
                  <a:pt x="9479" y="-1"/>
                  <a:pt x="15145" y="0"/>
                </a:cubicBezTo>
                <a:cubicBezTo>
                  <a:pt x="16935" y="0"/>
                  <a:pt x="18719" y="222"/>
                  <a:pt x="20455" y="662"/>
                </a:cubicBezTo>
              </a:path>
              <a:path w="20455" h="21600" stroke="0">
                <a:moveTo>
                  <a:pt x="0" y="6199"/>
                </a:moveTo>
                <a:cubicBezTo>
                  <a:pt x="4039" y="2226"/>
                  <a:pt x="9479" y="-1"/>
                  <a:pt x="15145" y="0"/>
                </a:cubicBezTo>
                <a:cubicBezTo>
                  <a:pt x="16935" y="0"/>
                  <a:pt x="18719" y="222"/>
                  <a:pt x="20455" y="662"/>
                </a:cubicBezTo>
                <a:lnTo>
                  <a:pt x="15145" y="21600"/>
                </a:lnTo>
                <a:lnTo>
                  <a:pt x="0" y="6199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3317" name="Line 9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8" name="Line 13"/>
          <p:cNvSpPr/>
          <p:nvPr/>
        </p:nvSpPr>
        <p:spPr>
          <a:xfrm flipH="1">
            <a:off x="4495800" y="2200275"/>
            <a:ext cx="425450" cy="158908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9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3320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3321" name="Rectangle 17"/>
          <p:cNvSpPr/>
          <p:nvPr/>
        </p:nvSpPr>
        <p:spPr>
          <a:xfrm>
            <a:off x="3995738" y="2765425"/>
            <a:ext cx="1152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solidFill>
                  <a:srgbClr val="FF00FF"/>
                </a:solidFill>
                <a:latin typeface="Times New Roman" panose="02020603050405020304" pitchFamily="18" charset="0"/>
              </a:rPr>
              <a:t>60</a:t>
            </a:r>
            <a:r>
              <a:rPr lang="en-US" altLang="zh-CN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2" name="Rectangle 4"/>
          <p:cNvSpPr/>
          <p:nvPr/>
        </p:nvSpPr>
        <p:spPr>
          <a:xfrm>
            <a:off x="4886325" y="1773238"/>
            <a:ext cx="11255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92179" name="Rectangle 19"/>
          <p:cNvSpPr/>
          <p:nvPr/>
        </p:nvSpPr>
        <p:spPr>
          <a:xfrm>
            <a:off x="179388" y="1757363"/>
            <a:ext cx="20891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rgbClr val="0000FF"/>
                </a:solidFill>
                <a:latin typeface="Times New Roman" panose="02020603050405020304" pitchFamily="18" charset="0"/>
              </a:rPr>
              <a:t>　　</a:t>
            </a:r>
            <a:r>
              <a:rPr lang="en-US" altLang="zh-CN" sz="2800" i="1" dirty="0">
                <a:solidFill>
                  <a:srgbClr val="00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24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6"/>
          <p:cNvSpPr txBox="1"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把圆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的半径 </a:t>
            </a:r>
            <a:r>
              <a:rPr lang="en-US" altLang="zh-CN" sz="2800" i="1" dirty="0">
                <a:latin typeface="Times New Roman" panose="02020603050405020304" pitchFamily="18" charset="0"/>
              </a:rPr>
              <a:t>ON </a:t>
            </a:r>
            <a:r>
              <a:rPr lang="zh-CN" altLang="en-US" sz="2800" b="1" dirty="0">
                <a:latin typeface="Times New Roman" panose="02020603050405020304" pitchFamily="18" charset="0"/>
              </a:rPr>
              <a:t>绕圆心 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旋转任意一个角度．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4339" name="Oval 7"/>
          <p:cNvSpPr/>
          <p:nvPr/>
        </p:nvSpPr>
        <p:spPr>
          <a:xfrm>
            <a:off x="2843213" y="2133600"/>
            <a:ext cx="3313112" cy="3313113"/>
          </a:xfrm>
          <a:prstGeom prst="ellipse">
            <a:avLst/>
          </a:prstGeom>
          <a:solidFill>
            <a:srgbClr val="CCFF99"/>
          </a:solidFill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4340" name="Arc 8"/>
          <p:cNvSpPr/>
          <p:nvPr/>
        </p:nvSpPr>
        <p:spPr>
          <a:xfrm>
            <a:off x="4100513" y="3213100"/>
            <a:ext cx="804862" cy="576263"/>
          </a:xfrm>
          <a:custGeom>
            <a:avLst/>
            <a:gdLst/>
            <a:ahLst/>
            <a:cxnLst>
              <a:cxn ang="0">
                <a:pos x="0" y="4388003"/>
              </a:cxn>
              <a:cxn ang="0">
                <a:pos x="21467485" y="4356682"/>
              </a:cxn>
              <a:cxn ang="0">
                <a:pos x="10749399" y="15374030"/>
              </a:cxn>
            </a:cxnLst>
            <a:pathLst>
              <a:path w="30176" h="21600" fill="none">
                <a:moveTo>
                  <a:pt x="-1" y="6164"/>
                </a:moveTo>
                <a:cubicBezTo>
                  <a:pt x="4036" y="2213"/>
                  <a:pt x="9460" y="-1"/>
                  <a:pt x="15110" y="0"/>
                </a:cubicBezTo>
                <a:cubicBezTo>
                  <a:pt x="20737" y="0"/>
                  <a:pt x="26142" y="2196"/>
                  <a:pt x="30175" y="6121"/>
                </a:cubicBezTo>
              </a:path>
              <a:path w="30176" h="21600" stroke="0">
                <a:moveTo>
                  <a:pt x="-1" y="6164"/>
                </a:moveTo>
                <a:cubicBezTo>
                  <a:pt x="4036" y="2213"/>
                  <a:pt x="9460" y="-1"/>
                  <a:pt x="15110" y="0"/>
                </a:cubicBezTo>
                <a:cubicBezTo>
                  <a:pt x="20737" y="0"/>
                  <a:pt x="26142" y="2196"/>
                  <a:pt x="30175" y="6121"/>
                </a:cubicBezTo>
                <a:lnTo>
                  <a:pt x="15110" y="21600"/>
                </a:lnTo>
                <a:lnTo>
                  <a:pt x="-1" y="6164"/>
                </a:lnTo>
                <a:close/>
              </a:path>
            </a:pathLst>
          </a:custGeom>
          <a:noFill/>
          <a:ln w="28575" cap="flat" cmpd="sng">
            <a:solidFill>
              <a:srgbClr val="FF00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1" name="Line 9"/>
          <p:cNvSpPr/>
          <p:nvPr/>
        </p:nvSpPr>
        <p:spPr>
          <a:xfrm>
            <a:off x="3332163" y="2625725"/>
            <a:ext cx="1163637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2" name="Line 14"/>
          <p:cNvSpPr/>
          <p:nvPr/>
        </p:nvSpPr>
        <p:spPr>
          <a:xfrm flipH="1">
            <a:off x="4495800" y="2625725"/>
            <a:ext cx="1163638" cy="1163638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43" name="Rectangle 4"/>
          <p:cNvSpPr/>
          <p:nvPr/>
        </p:nvSpPr>
        <p:spPr>
          <a:xfrm>
            <a:off x="2943225" y="2276475"/>
            <a:ext cx="6207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4344" name="Rectangle 5"/>
          <p:cNvSpPr/>
          <p:nvPr/>
        </p:nvSpPr>
        <p:spPr>
          <a:xfrm>
            <a:off x="4284663" y="3702050"/>
            <a:ext cx="441325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O</a:t>
            </a:r>
            <a:endParaRPr lang="en-US" altLang="zh-CN" sz="2800" i="1" dirty="0">
              <a:latin typeface="Times New Roman" panose="02020603050405020304" pitchFamily="18" charset="0"/>
            </a:endParaRPr>
          </a:p>
        </p:txBody>
      </p:sp>
      <p:sp>
        <p:nvSpPr>
          <p:cNvPr id="14345" name="Rectangle 17"/>
          <p:cNvSpPr/>
          <p:nvPr/>
        </p:nvSpPr>
        <p:spPr>
          <a:xfrm>
            <a:off x="4284663" y="2708275"/>
            <a:ext cx="11525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solidFill>
                  <a:srgbClr val="FF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zh-CN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°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6" name="Rectangle 4"/>
          <p:cNvSpPr/>
          <p:nvPr/>
        </p:nvSpPr>
        <p:spPr>
          <a:xfrm>
            <a:off x="5651500" y="2205038"/>
            <a:ext cx="11255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latin typeface="Times New Roman" panose="02020603050405020304" pitchFamily="18" charset="0"/>
              </a:rPr>
              <a:t>′</a:t>
            </a:r>
            <a:endParaRPr lang="en-US" altLang="zh-CN" sz="2800" dirty="0">
              <a:latin typeface="Times New Roman" panose="02020603050405020304" pitchFamily="18" charset="0"/>
            </a:endParaRPr>
          </a:p>
        </p:txBody>
      </p:sp>
      <p:sp>
        <p:nvSpPr>
          <p:cNvPr id="93204" name="Text Box 12"/>
          <p:cNvSpPr txBox="1"/>
          <p:nvPr/>
        </p:nvSpPr>
        <p:spPr>
          <a:xfrm>
            <a:off x="179388" y="5661025"/>
            <a:ext cx="8964612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由此可以看出，</a:t>
            </a:r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点 </a:t>
            </a:r>
            <a:r>
              <a:rPr lang="en-US" altLang="zh-CN" sz="2800" b="1" i="1" dirty="0">
                <a:solidFill>
                  <a:srgbClr val="FF00FF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sz="2800" dirty="0">
                <a:solidFill>
                  <a:srgbClr val="FF00FF"/>
                </a:solidFill>
                <a:latin typeface="Times New Roman" panose="02020603050405020304" pitchFamily="18" charset="0"/>
              </a:rPr>
              <a:t>′</a:t>
            </a:r>
            <a:r>
              <a:rPr lang="zh-CN" altLang="en-US" sz="2800" b="1" dirty="0">
                <a:solidFill>
                  <a:srgbClr val="FF00FF"/>
                </a:solidFill>
                <a:latin typeface="Times New Roman" panose="02020603050405020304" pitchFamily="18" charset="0"/>
              </a:rPr>
              <a:t>仍落在圆上．</a:t>
            </a:r>
            <a:endParaRPr lang="zh-CN" altLang="en-US" sz="2800" b="1" dirty="0">
              <a:solidFill>
                <a:srgbClr val="FF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4348" name="矩形 7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．性质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204" grpId="0"/>
    </p:bldLst>
  </p:timing>
</p:sld>
</file>

<file path=ppt/theme/theme1.xml><?xml version="1.0" encoding="utf-8"?>
<a:theme xmlns:a="http://schemas.openxmlformats.org/drawingml/2006/main" name="mouse_pixels">
  <a:themeElements>
    <a:clrScheme name="mouse_pixel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use_pixel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mouse_pixel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use_pixel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use_pixel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_last_tree">
  <a:themeElements>
    <a:clrScheme name="the_last_tre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he_last_tre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the_last_tr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_last_tre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_last_tre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_last_tre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_last_tre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e_last_tre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_last_tre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_last_tre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_last_tre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_last_tre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_last_tre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e_last_tre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砖雕艺术">
  <a:themeElements>
    <a:clrScheme name="砖雕艺术 1">
      <a:dk1>
        <a:srgbClr val="080808"/>
      </a:dk1>
      <a:lt1>
        <a:srgbClr val="FFFFFF"/>
      </a:lt1>
      <a:dk2>
        <a:srgbClr val="0039AC"/>
      </a:dk2>
      <a:lt2>
        <a:srgbClr val="C0C0C0"/>
      </a:lt2>
      <a:accent1>
        <a:srgbClr val="FFFF99"/>
      </a:accent1>
      <a:accent2>
        <a:srgbClr val="FFCC66"/>
      </a:accent2>
      <a:accent3>
        <a:srgbClr val="FFFFFF"/>
      </a:accent3>
      <a:accent4>
        <a:srgbClr val="060606"/>
      </a:accent4>
      <a:accent5>
        <a:srgbClr val="FFFFCA"/>
      </a:accent5>
      <a:accent6>
        <a:srgbClr val="E7B95C"/>
      </a:accent6>
      <a:hlink>
        <a:srgbClr val="0066FF"/>
      </a:hlink>
      <a:folHlink>
        <a:srgbClr val="CC3300"/>
      </a:folHlink>
    </a:clrScheme>
    <a:fontScheme name="砖雕艺术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砖雕艺术 1">
        <a:dk1>
          <a:srgbClr val="080808"/>
        </a:dk1>
        <a:lt1>
          <a:srgbClr val="FFFFFF"/>
        </a:lt1>
        <a:dk2>
          <a:srgbClr val="0039AC"/>
        </a:dk2>
        <a:lt2>
          <a:srgbClr val="C0C0C0"/>
        </a:lt2>
        <a:accent1>
          <a:srgbClr val="FFFF99"/>
        </a:accent1>
        <a:accent2>
          <a:srgbClr val="FFCC66"/>
        </a:accent2>
        <a:accent3>
          <a:srgbClr val="FFFFFF"/>
        </a:accent3>
        <a:accent4>
          <a:srgbClr val="060606"/>
        </a:accent4>
        <a:accent5>
          <a:srgbClr val="FFFFCA"/>
        </a:accent5>
        <a:accent6>
          <a:srgbClr val="E7B95C"/>
        </a:accent6>
        <a:hlink>
          <a:srgbClr val="0066FF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2">
        <a:dk1>
          <a:srgbClr val="333399"/>
        </a:dk1>
        <a:lt1>
          <a:srgbClr val="ADD3AF"/>
        </a:lt1>
        <a:dk2>
          <a:srgbClr val="D65700"/>
        </a:dk2>
        <a:lt2>
          <a:srgbClr val="B2B2B2"/>
        </a:lt2>
        <a:accent1>
          <a:srgbClr val="B8E9EE"/>
        </a:accent1>
        <a:accent2>
          <a:srgbClr val="FFCC00"/>
        </a:accent2>
        <a:accent3>
          <a:srgbClr val="D3E6D4"/>
        </a:accent3>
        <a:accent4>
          <a:srgbClr val="2A2A82"/>
        </a:accent4>
        <a:accent5>
          <a:srgbClr val="D8F2F5"/>
        </a:accent5>
        <a:accent6>
          <a:srgbClr val="E7B900"/>
        </a:accent6>
        <a:hlink>
          <a:srgbClr val="008080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3">
        <a:dk1>
          <a:srgbClr val="003BB2"/>
        </a:dk1>
        <a:lt1>
          <a:srgbClr val="CCFFCC"/>
        </a:lt1>
        <a:dk2>
          <a:srgbClr val="003366"/>
        </a:dk2>
        <a:lt2>
          <a:srgbClr val="C0C0C0"/>
        </a:lt2>
        <a:accent1>
          <a:srgbClr val="FFFFFF"/>
        </a:accent1>
        <a:accent2>
          <a:srgbClr val="009900"/>
        </a:accent2>
        <a:accent3>
          <a:srgbClr val="E2FFE2"/>
        </a:accent3>
        <a:accent4>
          <a:srgbClr val="003197"/>
        </a:accent4>
        <a:accent5>
          <a:srgbClr val="FFFFFF"/>
        </a:accent5>
        <a:accent6>
          <a:srgbClr val="008A00"/>
        </a:accent6>
        <a:hlink>
          <a:srgbClr val="333399"/>
        </a:hlink>
        <a:folHlink>
          <a:srgbClr val="E4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4">
        <a:dk1>
          <a:srgbClr val="0000CC"/>
        </a:dk1>
        <a:lt1>
          <a:srgbClr val="CCECFF"/>
        </a:lt1>
        <a:dk2>
          <a:srgbClr val="006666"/>
        </a:dk2>
        <a:lt2>
          <a:srgbClr val="C0C0C0"/>
        </a:lt2>
        <a:accent1>
          <a:srgbClr val="FFFF99"/>
        </a:accent1>
        <a:accent2>
          <a:srgbClr val="FFCCFF"/>
        </a:accent2>
        <a:accent3>
          <a:srgbClr val="E2F4FF"/>
        </a:accent3>
        <a:accent4>
          <a:srgbClr val="0000AE"/>
        </a:accent4>
        <a:accent5>
          <a:srgbClr val="FFFFCA"/>
        </a:accent5>
        <a:accent6>
          <a:srgbClr val="E7B9E7"/>
        </a:accent6>
        <a:hlink>
          <a:srgbClr val="CC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5">
        <a:dk1>
          <a:srgbClr val="000000"/>
        </a:dk1>
        <a:lt1>
          <a:srgbClr val="FFFFCC"/>
        </a:lt1>
        <a:dk2>
          <a:srgbClr val="5A5A86"/>
        </a:dk2>
        <a:lt2>
          <a:srgbClr val="C0C0C0"/>
        </a:lt2>
        <a:accent1>
          <a:srgbClr val="D5E9F7"/>
        </a:accent1>
        <a:accent2>
          <a:srgbClr val="FFCC00"/>
        </a:accent2>
        <a:accent3>
          <a:srgbClr val="FFFFE2"/>
        </a:accent3>
        <a:accent4>
          <a:srgbClr val="000000"/>
        </a:accent4>
        <a:accent5>
          <a:srgbClr val="E7F2FA"/>
        </a:accent5>
        <a:accent6>
          <a:srgbClr val="E7B900"/>
        </a:accent6>
        <a:hlink>
          <a:srgbClr val="CC3300"/>
        </a:hlink>
        <a:folHlink>
          <a:srgbClr val="007D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6">
        <a:dk1>
          <a:srgbClr val="006666"/>
        </a:dk1>
        <a:lt1>
          <a:srgbClr val="FFECD9"/>
        </a:lt1>
        <a:dk2>
          <a:srgbClr val="000099"/>
        </a:dk2>
        <a:lt2>
          <a:srgbClr val="B2B2B2"/>
        </a:lt2>
        <a:accent1>
          <a:srgbClr val="EAEAEA"/>
        </a:accent1>
        <a:accent2>
          <a:srgbClr val="FF6600"/>
        </a:accent2>
        <a:accent3>
          <a:srgbClr val="FFF4E9"/>
        </a:accent3>
        <a:accent4>
          <a:srgbClr val="005656"/>
        </a:accent4>
        <a:accent5>
          <a:srgbClr val="F3F3F3"/>
        </a:accent5>
        <a:accent6>
          <a:srgbClr val="E75C00"/>
        </a:accent6>
        <a:hlink>
          <a:srgbClr val="0066FF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7">
        <a:dk1>
          <a:srgbClr val="585884"/>
        </a:dk1>
        <a:lt1>
          <a:srgbClr val="DDDDDD"/>
        </a:lt1>
        <a:dk2>
          <a:srgbClr val="000000"/>
        </a:dk2>
        <a:lt2>
          <a:srgbClr val="969696"/>
        </a:lt2>
        <a:accent1>
          <a:srgbClr val="FFFFCC"/>
        </a:accent1>
        <a:accent2>
          <a:srgbClr val="99CC00"/>
        </a:accent2>
        <a:accent3>
          <a:srgbClr val="EBEBEB"/>
        </a:accent3>
        <a:accent4>
          <a:srgbClr val="4A4A70"/>
        </a:accent4>
        <a:accent5>
          <a:srgbClr val="FFFFE2"/>
        </a:accent5>
        <a:accent6>
          <a:srgbClr val="8AB900"/>
        </a:accent6>
        <a:hlink>
          <a:srgbClr val="FF3300"/>
        </a:hlink>
        <a:folHlink>
          <a:srgbClr val="6E3B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砖雕艺术 8">
        <a:dk1>
          <a:srgbClr val="333399"/>
        </a:dk1>
        <a:lt1>
          <a:srgbClr val="FFD9D9"/>
        </a:lt1>
        <a:dk2>
          <a:srgbClr val="00716E"/>
        </a:dk2>
        <a:lt2>
          <a:srgbClr val="C0C0C0"/>
        </a:lt2>
        <a:accent1>
          <a:srgbClr val="AED2BA"/>
        </a:accent1>
        <a:accent2>
          <a:srgbClr val="FF9933"/>
        </a:accent2>
        <a:accent3>
          <a:srgbClr val="FFE9E9"/>
        </a:accent3>
        <a:accent4>
          <a:srgbClr val="2A2A82"/>
        </a:accent4>
        <a:accent5>
          <a:srgbClr val="D3E5D9"/>
        </a:accent5>
        <a:accent6>
          <a:srgbClr val="E78A2D"/>
        </a:accent6>
        <a:hlink>
          <a:srgbClr val="CC330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2_Network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99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1855</Words>
  <Application>WPS 演示</Application>
  <PresentationFormat>全屏显示(4:3)</PresentationFormat>
  <Paragraphs>344</Paragraphs>
  <Slides>20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Wingdings 2</vt:lpstr>
      <vt:lpstr>微软雅黑</vt:lpstr>
      <vt:lpstr>Arial Unicode MS</vt:lpstr>
      <vt:lpstr>Wingdings</vt:lpstr>
      <vt:lpstr>mouse_pixels</vt:lpstr>
      <vt:lpstr>the_last_tree</vt:lpstr>
      <vt:lpstr>砖雕艺术</vt:lpstr>
      <vt:lpstr>默认设计模板</vt:lpstr>
      <vt:lpstr>2_Network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ctj</cp:lastModifiedBy>
  <cp:revision>298</cp:revision>
  <dcterms:created xsi:type="dcterms:W3CDTF">2006-03-05T01:18:52Z</dcterms:created>
  <dcterms:modified xsi:type="dcterms:W3CDTF">2017-11-09T01:41:54Z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